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266" r:id="rId18"/>
    <p:sldId id="267" r:id="rId19"/>
    <p:sldId id="258" r:id="rId20"/>
    <p:sldId id="268" r:id="rId21"/>
    <p:sldId id="269" r:id="rId22"/>
    <p:sldId id="272" r:id="rId23"/>
    <p:sldId id="277" r:id="rId24"/>
    <p:sldId id="273" r:id="rId25"/>
    <p:sldId id="276" r:id="rId26"/>
    <p:sldId id="270" r:id="rId27"/>
    <p:sldId id="279" r:id="rId28"/>
    <p:sldId id="278" r:id="rId29"/>
    <p:sldId id="280" r:id="rId30"/>
    <p:sldId id="287" r:id="rId31"/>
    <p:sldId id="260" r:id="rId32"/>
    <p:sldId id="303" r:id="rId33"/>
    <p:sldId id="301" r:id="rId34"/>
    <p:sldId id="304" r:id="rId35"/>
    <p:sldId id="302" r:id="rId36"/>
    <p:sldId id="305" r:id="rId37"/>
    <p:sldId id="286" r:id="rId38"/>
    <p:sldId id="282" r:id="rId39"/>
    <p:sldId id="259" r:id="rId40"/>
    <p:sldId id="283" r:id="rId41"/>
    <p:sldId id="281" r:id="rId42"/>
    <p:sldId id="284" r:id="rId43"/>
    <p:sldId id="264" r:id="rId44"/>
    <p:sldId id="306" r:id="rId45"/>
    <p:sldId id="265" r:id="rId46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  <p14:sldId id="305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30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CCCC"/>
    <a:srgbClr val="424242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74438" autoAdjust="0"/>
  </p:normalViewPr>
  <p:slideViewPr>
    <p:cSldViewPr>
      <p:cViewPr varScale="1">
        <p:scale>
          <a:sx n="64" d="100"/>
          <a:sy n="64" d="100"/>
        </p:scale>
        <p:origin x="2131" y="67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-365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reduce </a:t>
            </a:r>
            <a:r>
              <a:rPr lang="it-IT" altLang="it-IT" i="0" dirty="0"/>
              <a:t>(</a:t>
            </a:r>
            <a:r>
              <a:rPr lang="it-IT" altLang="it-IT" i="0" dirty="0" err="1"/>
              <a:t>extract</a:t>
            </a:r>
            <a:r>
              <a:rPr lang="it-IT" altLang="it-IT" i="0" dirty="0"/>
              <a:t>) </a:t>
            </a:r>
            <a:r>
              <a:rPr lang="it-IT" altLang="it-IT" i="1" dirty="0"/>
              <a:t>the information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once </a:t>
            </a:r>
            <a:r>
              <a:rPr lang="it-IT" altLang="it-IT" i="0" dirty="0" err="1"/>
              <a:t>we</a:t>
            </a:r>
            <a:r>
              <a:rPr lang="it-IT" altLang="it-IT" i="0" dirty="0"/>
              <a:t> are </a:t>
            </a:r>
            <a:r>
              <a:rPr lang="it-IT" altLang="it-IT" i="0" dirty="0" err="1"/>
              <a:t>arrived</a:t>
            </a:r>
            <a:r>
              <a:rPr lang="it-IT" altLang="it-IT" i="0" dirty="0"/>
              <a:t> to a </a:t>
            </a:r>
            <a:r>
              <a:rPr lang="it-IT" altLang="it-IT" i="0" dirty="0" err="1"/>
              <a:t>bottleneck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</a:t>
            </a:r>
            <a:r>
              <a:rPr lang="it-IT" altLang="it-IT" i="0" dirty="0" err="1"/>
              <a:t>again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information to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resolution</a:t>
            </a:r>
            <a:r>
              <a:rPr lang="it-IT" altLang="it-IT" i="0" dirty="0"/>
              <a:t>: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by </a:t>
            </a:r>
            <a:r>
              <a:rPr lang="it-IT" altLang="it-IT" i="0" dirty="0" err="1"/>
              <a:t>using</a:t>
            </a:r>
            <a:r>
              <a:rPr lang="it-IT" altLang="it-IT" i="0" dirty="0"/>
              <a:t> </a:t>
            </a:r>
            <a:r>
              <a:rPr lang="it-IT" altLang="it-IT" i="1" dirty="0" err="1"/>
              <a:t>transposed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 </a:t>
            </a:r>
            <a:r>
              <a:rPr lang="it-IT" altLang="it-IT" i="1" dirty="0" err="1"/>
              <a:t>broadcasts</a:t>
            </a:r>
            <a:r>
              <a:rPr lang="it-IT" altLang="it-IT" i="1" dirty="0"/>
              <a:t> </a:t>
            </a:r>
            <a:r>
              <a:rPr lang="it-IT" altLang="it-IT" i="0" dirty="0"/>
              <a:t>input </a:t>
            </a:r>
            <a:r>
              <a:rPr lang="it-IT" altLang="it-IT" i="0" dirty="0" err="1"/>
              <a:t>elements</a:t>
            </a:r>
            <a:r>
              <a:rPr lang="it-IT" altLang="it-IT" i="0" dirty="0"/>
              <a:t> via the kernel, </a:t>
            </a:r>
            <a:r>
              <a:rPr lang="it-IT" altLang="it-IT" i="0" dirty="0" err="1"/>
              <a:t>therby</a:t>
            </a:r>
            <a:r>
              <a:rPr lang="it-IT" altLang="it-IT" i="0" dirty="0"/>
              <a:t> </a:t>
            </a:r>
            <a:r>
              <a:rPr lang="it-IT" altLang="it-IT" i="0" dirty="0" err="1"/>
              <a:t>producing</a:t>
            </a:r>
            <a:r>
              <a:rPr lang="it-IT" altLang="it-IT" i="0" dirty="0"/>
              <a:t> an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larger</a:t>
            </a:r>
            <a:r>
              <a:rPr lang="it-IT" altLang="it-IT" i="0" dirty="0"/>
              <a:t> </a:t>
            </a:r>
            <a:r>
              <a:rPr lang="it-IT" altLang="it-IT" i="0" dirty="0" err="1"/>
              <a:t>than</a:t>
            </a:r>
            <a:r>
              <a:rPr lang="it-IT" altLang="it-IT" i="0" dirty="0"/>
              <a:t> the input </a:t>
            </a:r>
            <a:r>
              <a:rPr lang="it-IT" altLang="it-IT" i="0" dirty="0" err="1"/>
              <a:t>they</a:t>
            </a:r>
            <a:r>
              <a:rPr lang="it-IT" altLang="it-IT" i="0" dirty="0"/>
              <a:t> </a:t>
            </a:r>
            <a:r>
              <a:rPr lang="it-IT" altLang="it-IT" i="0" dirty="0" err="1"/>
              <a:t>receive</a:t>
            </a:r>
            <a:r>
              <a:rPr lang="it-IT" altLang="it-IT" i="0" dirty="0"/>
              <a:t>.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for multiple stage up </a:t>
            </a:r>
            <a:r>
              <a:rPr lang="it-IT" altLang="it-IT" i="0" dirty="0" err="1"/>
              <a:t>until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restore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many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labels </a:t>
            </a:r>
            <a:r>
              <a:rPr lang="it-IT" altLang="it-IT" i="0" dirty="0" err="1"/>
              <a:t>we</a:t>
            </a:r>
            <a:r>
              <a:rPr lang="it-IT" altLang="it-IT" i="0" dirty="0"/>
              <a:t>  </a:t>
            </a:r>
            <a:r>
              <a:rPr lang="it-IT" altLang="it-IT" i="0" dirty="0" err="1"/>
              <a:t>would</a:t>
            </a:r>
            <a:r>
              <a:rPr lang="it-IT" altLang="it-IT" i="0" dirty="0"/>
              <a:t> like to </a:t>
            </a:r>
            <a:r>
              <a:rPr lang="it-IT" altLang="it-IT" i="0" dirty="0" err="1"/>
              <a:t>predict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 far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seen</a:t>
            </a:r>
            <a:r>
              <a:rPr lang="it-IT" altLang="it-IT" i="0" dirty="0"/>
              <a:t> an </a:t>
            </a:r>
            <a:r>
              <a:rPr lang="it-IT" altLang="it-IT" i="0" dirty="0" err="1"/>
              <a:t>attempt</a:t>
            </a:r>
            <a:r>
              <a:rPr lang="it-IT" altLang="it-IT" i="0" dirty="0"/>
              <a:t> for information </a:t>
            </a:r>
            <a:r>
              <a:rPr lang="it-IT" altLang="it-IT" i="0" dirty="0" err="1"/>
              <a:t>extraction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not the </a:t>
            </a:r>
            <a:r>
              <a:rPr lang="it-IT" altLang="it-IT" i="0" dirty="0" err="1"/>
              <a:t>only</a:t>
            </a:r>
            <a:r>
              <a:rPr lang="it-IT" altLang="it-IT" i="0" dirty="0"/>
              <a:t> one. First </a:t>
            </a:r>
            <a:r>
              <a:rPr lang="it-IT" altLang="it-IT" i="0" dirty="0" err="1"/>
              <a:t>popularized</a:t>
            </a:r>
            <a:r>
              <a:rPr lang="it-IT" altLang="it-IT" i="0" dirty="0"/>
              <a:t> in the Natural Language Processing (NLP) domain,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gained</a:t>
            </a:r>
            <a:r>
              <a:rPr lang="it-IT" altLang="it-IT" i="0" dirty="0"/>
              <a:t> </a:t>
            </a:r>
            <a:r>
              <a:rPr lang="it-IT" altLang="it-IT" i="0" dirty="0" err="1"/>
              <a:t>popularity</a:t>
            </a:r>
            <a:r>
              <a:rPr lang="it-IT" altLang="it-IT" i="0" dirty="0"/>
              <a:t> </a:t>
            </a:r>
            <a:r>
              <a:rPr lang="it-IT" altLang="it-IT" i="0" dirty="0" err="1"/>
              <a:t>even</a:t>
            </a:r>
            <a:r>
              <a:rPr lang="it-IT" altLang="it-IT" i="0" dirty="0"/>
              <a:t> in Computer Vision domain,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first Image Transformer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proposed</a:t>
            </a:r>
            <a:r>
              <a:rPr lang="it-IT" altLang="it-IT" i="0" dirty="0"/>
              <a:t> in 2020. The adoption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the </a:t>
            </a:r>
            <a:r>
              <a:rPr lang="it-IT" altLang="it-IT" i="0" dirty="0" err="1"/>
              <a:t>classical</a:t>
            </a:r>
            <a:r>
              <a:rPr lang="it-IT" altLang="it-IT" i="0" dirty="0"/>
              <a:t> CNN for CV tasks </a:t>
            </a:r>
            <a:r>
              <a:rPr lang="it-IT" altLang="it-IT" i="0" dirty="0" err="1"/>
              <a:t>required</a:t>
            </a:r>
            <a:r>
              <a:rPr lang="it-IT" altLang="it-IT" i="0" dirty="0"/>
              <a:t> a </a:t>
            </a:r>
            <a:r>
              <a:rPr lang="it-IT" altLang="it-IT" i="0" dirty="0" err="1"/>
              <a:t>fundamental</a:t>
            </a:r>
            <a:r>
              <a:rPr lang="it-IT" altLang="it-IT" i="0" dirty="0"/>
              <a:t> </a:t>
            </a:r>
            <a:r>
              <a:rPr lang="it-IT" altLang="it-IT" i="0" dirty="0" err="1"/>
              <a:t>change</a:t>
            </a:r>
            <a:r>
              <a:rPr lang="it-IT" altLang="it-IT" i="0" dirty="0"/>
              <a:t> in </a:t>
            </a:r>
            <a:r>
              <a:rPr lang="it-IT" altLang="it-IT" i="1" dirty="0" err="1"/>
              <a:t>how</a:t>
            </a:r>
            <a:r>
              <a:rPr lang="it-IT" altLang="it-IT" i="1" dirty="0"/>
              <a:t> the image </a:t>
            </a:r>
            <a:r>
              <a:rPr lang="it-IT" altLang="it-IT" i="1" dirty="0" err="1"/>
              <a:t>is</a:t>
            </a:r>
            <a:r>
              <a:rPr lang="it-IT" altLang="it-IT" i="1" dirty="0"/>
              <a:t> </a:t>
            </a:r>
            <a:r>
              <a:rPr lang="it-IT" altLang="it-IT" i="1" dirty="0" err="1"/>
              <a:t>perceived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processed</a:t>
            </a:r>
            <a:r>
              <a:rPr lang="it-IT" altLang="it-IT" i="1" dirty="0"/>
              <a:t>: </a:t>
            </a:r>
            <a:r>
              <a:rPr lang="it-IT" altLang="it-IT" i="0" dirty="0"/>
              <a:t>from a </a:t>
            </a:r>
            <a:r>
              <a:rPr lang="it-IT" altLang="it-IT" i="0" dirty="0" err="1"/>
              <a:t>multidimensional</a:t>
            </a:r>
            <a:r>
              <a:rPr lang="it-IT" altLang="it-IT" i="0" dirty="0"/>
              <a:t> </a:t>
            </a:r>
            <a:r>
              <a:rPr lang="it-IT" altLang="it-IT" i="0" dirty="0" err="1"/>
              <a:t>monalith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pass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of patches </a:t>
            </a:r>
            <a:r>
              <a:rPr lang="it-IT" altLang="it-IT" i="0" dirty="0" err="1"/>
              <a:t>that</a:t>
            </a:r>
            <a:r>
              <a:rPr lang="it-IT" altLang="it-IT" i="0" dirty="0"/>
              <a:t> are first </a:t>
            </a:r>
            <a:r>
              <a:rPr lang="it-IT" altLang="it-IT" i="0" dirty="0" err="1"/>
              <a:t>flattened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projected</a:t>
            </a:r>
            <a:r>
              <a:rPr lang="it-IT" altLang="it-IT" i="0" dirty="0"/>
              <a:t> </a:t>
            </a:r>
            <a:r>
              <a:rPr lang="it-IT" altLang="it-IT" i="0" dirty="0" err="1"/>
              <a:t>into</a:t>
            </a:r>
            <a:r>
              <a:rPr lang="it-IT" altLang="it-IT" i="0" dirty="0"/>
              <a:t> an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</a:t>
            </a:r>
            <a:r>
              <a:rPr lang="it-IT" altLang="it-IT" i="0" dirty="0" err="1"/>
              <a:t>space</a:t>
            </a:r>
            <a:r>
              <a:rPr lang="it-IT" altLang="it-IT" i="0" dirty="0"/>
              <a:t> </a:t>
            </a:r>
            <a:r>
              <a:rPr lang="it-IT" altLang="it-IT" i="0" dirty="0" err="1"/>
              <a:t>before</a:t>
            </a:r>
            <a:r>
              <a:rPr lang="it-IT" altLang="it-IT" i="0" dirty="0"/>
              <a:t> </a:t>
            </a:r>
            <a:r>
              <a:rPr lang="it-IT" altLang="it-IT" i="0" dirty="0" err="1"/>
              <a:t>getting</a:t>
            </a:r>
            <a:r>
              <a:rPr lang="it-IT" altLang="it-IT" i="0" dirty="0"/>
              <a:t> </a:t>
            </a:r>
            <a:r>
              <a:rPr lang="it-IT" altLang="it-IT" i="0" dirty="0" err="1"/>
              <a:t>fed</a:t>
            </a:r>
            <a:r>
              <a:rPr lang="it-IT" altLang="it-IT" i="0" dirty="0"/>
              <a:t> to the Transformer Encoder: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why</a:t>
            </a:r>
            <a:r>
              <a:rPr lang="it-IT" altLang="it-IT" i="0" dirty="0"/>
              <a:t> and </a:t>
            </a:r>
            <a:r>
              <a:rPr lang="it-IT" altLang="it-IT" i="0" dirty="0" err="1"/>
              <a:t>what</a:t>
            </a:r>
            <a:r>
              <a:rPr lang="it-IT" altLang="it-IT" i="0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attention</a:t>
            </a:r>
            <a:r>
              <a:rPr lang="it-IT" altLang="it-IT" i="1" dirty="0"/>
              <a:t>» </a:t>
            </a:r>
            <a:r>
              <a:rPr lang="it-IT" altLang="it-IT" i="0" dirty="0" err="1"/>
              <a:t>is</a:t>
            </a:r>
            <a:r>
              <a:rPr lang="it-IT" alt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Proposed</a:t>
            </a:r>
            <a:r>
              <a:rPr lang="it-IT" altLang="it-IT" i="0" dirty="0"/>
              <a:t> in 2014 and </a:t>
            </a:r>
            <a:r>
              <a:rPr lang="it-IT" altLang="it-IT" i="0" dirty="0" err="1"/>
              <a:t>refined</a:t>
            </a:r>
            <a:r>
              <a:rPr lang="it-IT" altLang="it-IT" i="0" dirty="0"/>
              <a:t> in 15,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which</a:t>
            </a:r>
            <a:r>
              <a:rPr lang="it-IT" altLang="it-IT" i="0" dirty="0"/>
              <a:t> </a:t>
            </a:r>
            <a:r>
              <a:rPr lang="it-IT" altLang="it-IT" i="0" dirty="0" err="1"/>
              <a:t>highly</a:t>
            </a:r>
            <a:r>
              <a:rPr lang="it-IT" altLang="it-IT" i="0" dirty="0"/>
              <a:t> </a:t>
            </a:r>
            <a:r>
              <a:rPr lang="it-IT" altLang="it-IT" i="0" dirty="0" err="1"/>
              <a:t>improved</a:t>
            </a:r>
            <a:r>
              <a:rPr lang="it-IT" altLang="it-IT" i="0" dirty="0"/>
              <a:t> the </a:t>
            </a:r>
            <a:r>
              <a:rPr lang="it-IT" altLang="it-IT" i="0" dirty="0" err="1"/>
              <a:t>quality</a:t>
            </a:r>
            <a:r>
              <a:rPr lang="it-IT" altLang="it-IT" i="0" dirty="0"/>
              <a:t> of machine </a:t>
            </a:r>
            <a:r>
              <a:rPr lang="it-IT" altLang="it-IT" i="0" dirty="0" err="1"/>
              <a:t>translation</a:t>
            </a:r>
            <a:r>
              <a:rPr lang="it-IT" altLang="it-IT" i="0" dirty="0"/>
              <a:t> systems (</a:t>
            </a:r>
            <a:r>
              <a:rPr lang="it-IT" altLang="it-IT" i="0" dirty="0" err="1"/>
              <a:t>as</a:t>
            </a:r>
            <a:r>
              <a:rPr lang="it-IT" altLang="it-IT" i="0" dirty="0"/>
              <a:t> Google </a:t>
            </a:r>
            <a:r>
              <a:rPr lang="it-IT" altLang="it-IT" i="0" dirty="0" err="1"/>
              <a:t>Translate</a:t>
            </a:r>
            <a:r>
              <a:rPr lang="it-IT" altLang="it-IT" i="0" dirty="0"/>
              <a:t>): </a:t>
            </a:r>
            <a:r>
              <a:rPr lang="it-IT" altLang="it-IT" i="0" dirty="0" err="1"/>
              <a:t>this</a:t>
            </a:r>
            <a:r>
              <a:rPr lang="it-IT" altLang="it-IT" i="0" dirty="0"/>
              <a:t> technique </a:t>
            </a:r>
            <a:r>
              <a:rPr lang="it-IT" altLang="it-IT" i="0" dirty="0" err="1"/>
              <a:t>allows</a:t>
            </a:r>
            <a:r>
              <a:rPr lang="it-IT" altLang="it-IT" i="0" dirty="0"/>
              <a:t> the model to focus on the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needed</a:t>
            </a:r>
            <a:r>
              <a:rPr lang="it-IT" altLang="it-IT" i="0" dirty="0"/>
              <a:t>, and bypass the </a:t>
            </a:r>
            <a:r>
              <a:rPr lang="it-IT" altLang="it-IT" i="0" dirty="0" err="1"/>
              <a:t>others</a:t>
            </a:r>
            <a:r>
              <a:rPr lang="it-IT" altLang="it-IT" i="0" dirty="0"/>
              <a:t>.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An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can be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mapping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 to a </a:t>
            </a:r>
            <a:r>
              <a:rPr lang="it-IT" altLang="it-IT" i="0" dirty="0" err="1"/>
              <a:t>final</a:t>
            </a:r>
            <a:r>
              <a:rPr lang="it-IT" altLang="it-IT" i="0" dirty="0"/>
              <a:t>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a </a:t>
            </a:r>
            <a:r>
              <a:rPr lang="it-IT" altLang="it-IT" i="0" dirty="0" err="1"/>
              <a:t>weighted</a:t>
            </a:r>
            <a:r>
              <a:rPr lang="it-IT" altLang="it-IT" i="0" dirty="0"/>
              <a:t> sum of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from one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the weights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by a </a:t>
            </a:r>
            <a:r>
              <a:rPr lang="it-IT" altLang="it-IT" i="0" dirty="0" err="1"/>
              <a:t>compatibility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. 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Computing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for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encoder’s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6 steps: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1" dirty="0"/>
              <a:t>word </a:t>
            </a:r>
            <a:r>
              <a:rPr lang="it-IT" altLang="it-IT" i="0" dirty="0" err="1"/>
              <a:t>we</a:t>
            </a:r>
            <a:r>
              <a:rPr lang="it-IT" altLang="it-IT" i="0" dirty="0"/>
              <a:t> create the 3 </a:t>
            </a:r>
            <a:r>
              <a:rPr lang="it-IT" altLang="it-IT" i="0" dirty="0" err="1"/>
              <a:t>vectors</a:t>
            </a:r>
            <a:r>
              <a:rPr lang="it-IT" altLang="it-IT" i="0" dirty="0"/>
              <a:t> named </a:t>
            </a:r>
            <a:r>
              <a:rPr lang="it-IT" altLang="it-IT" i="1" dirty="0"/>
              <a:t>Query, Key </a:t>
            </a:r>
            <a:r>
              <a:rPr lang="it-IT" altLang="it-IT" i="0" dirty="0"/>
              <a:t>and Value (to do so, </a:t>
            </a:r>
            <a:r>
              <a:rPr lang="it-IT" altLang="it-IT" i="0" dirty="0" err="1"/>
              <a:t>we</a:t>
            </a:r>
            <a:r>
              <a:rPr lang="it-IT" altLang="it-IT" i="0" dirty="0"/>
              <a:t> use 3 </a:t>
            </a:r>
            <a:r>
              <a:rPr lang="it-IT" altLang="it-IT" i="0" dirty="0" err="1"/>
              <a:t>trainable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</a:t>
            </a:r>
            <a:r>
              <a:rPr lang="it-IT" altLang="it-IT" i="1" dirty="0"/>
              <a:t>W</a:t>
            </a:r>
            <a:r>
              <a:rPr lang="it-IT" altLang="it-IT" sz="1400" i="1" baseline="30000" dirty="0"/>
              <a:t>Q</a:t>
            </a:r>
            <a:r>
              <a:rPr lang="it-IT" altLang="it-IT" i="1" dirty="0"/>
              <a:t>, W</a:t>
            </a:r>
            <a:r>
              <a:rPr lang="it-IT" altLang="it-IT" i="1" baseline="30000" dirty="0"/>
              <a:t>K </a:t>
            </a:r>
            <a:r>
              <a:rPr lang="it-IT" altLang="it-IT" i="1" dirty="0"/>
              <a:t>W</a:t>
            </a:r>
            <a:r>
              <a:rPr lang="it-IT" altLang="it-IT" i="1" baseline="30000" dirty="0"/>
              <a:t>V</a:t>
            </a:r>
            <a:r>
              <a:rPr lang="it-IT" altLang="it-IT" i="0" dirty="0"/>
              <a:t> )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compute </a:t>
            </a:r>
            <a:r>
              <a:rPr lang="it-IT" altLang="it-IT" i="0" dirty="0" err="1"/>
              <a:t>its</a:t>
            </a:r>
            <a:r>
              <a:rPr lang="it-IT" altLang="it-IT" i="0" dirty="0"/>
              <a:t> score </a:t>
            </a:r>
            <a:r>
              <a:rPr lang="it-IT" altLang="it-IT" i="1" dirty="0"/>
              <a:t>w.r.t.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other</a:t>
            </a:r>
            <a:r>
              <a:rPr lang="it-IT" altLang="it-IT" i="0" dirty="0"/>
              <a:t> word in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. The score </a:t>
            </a:r>
            <a:r>
              <a:rPr lang="it-IT" altLang="it-IT" i="0" dirty="0" err="1"/>
              <a:t>determines</a:t>
            </a:r>
            <a:r>
              <a:rPr lang="it-IT" altLang="it-IT" i="0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1" dirty="0" err="1"/>
              <a:t>much</a:t>
            </a:r>
            <a:r>
              <a:rPr lang="it-IT" altLang="it-IT" i="1" dirty="0"/>
              <a:t> focus to place </a:t>
            </a:r>
            <a:r>
              <a:rPr lang="it-IT" altLang="it-IT" i="0" dirty="0"/>
              <a:t>on </a:t>
            </a:r>
            <a:r>
              <a:rPr lang="it-IT" altLang="it-IT" i="0" dirty="0" err="1"/>
              <a:t>other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self.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first </a:t>
            </a:r>
            <a:r>
              <a:rPr lang="it-IT" altLang="it-IT" i="0" dirty="0" err="1"/>
              <a:t>normalize</a:t>
            </a:r>
            <a:r>
              <a:rPr lang="it-IT" altLang="it-IT" i="0" dirty="0"/>
              <a:t> the </a:t>
            </a:r>
            <a:r>
              <a:rPr lang="it-IT" altLang="it-IT" i="0" dirty="0" err="1"/>
              <a:t>all</a:t>
            </a:r>
            <a:r>
              <a:rPr lang="it-IT" altLang="it-IT" i="0" dirty="0"/>
              <a:t> the scores and make </a:t>
            </a:r>
            <a:r>
              <a:rPr lang="it-IT" altLang="it-IT" i="0" dirty="0" err="1"/>
              <a:t>them</a:t>
            </a:r>
            <a:r>
              <a:rPr lang="it-IT" altLang="it-IT" i="0" dirty="0"/>
              <a:t> to sum up 1 via </a:t>
            </a:r>
            <a:r>
              <a:rPr lang="it-IT" altLang="it-IT" i="0" dirty="0" err="1"/>
              <a:t>softmax</a:t>
            </a:r>
            <a:endParaRPr lang="it-IT" altLang="it-IT" i="0" dirty="0"/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Multiply</a:t>
            </a:r>
            <a:r>
              <a:rPr lang="it-IT" altLang="it-IT" i="0" dirty="0"/>
              <a:t> the </a:t>
            </a:r>
            <a:r>
              <a:rPr lang="it-IT" altLang="it-IT" i="1" dirty="0" err="1"/>
              <a:t>values</a:t>
            </a:r>
            <a:r>
              <a:rPr lang="it-IT" altLang="it-IT" i="1" dirty="0"/>
              <a:t> </a:t>
            </a:r>
            <a:r>
              <a:rPr lang="it-IT" altLang="it-IT" i="0" dirty="0"/>
              <a:t>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by the </a:t>
            </a:r>
            <a:r>
              <a:rPr lang="it-IT" altLang="it-IT" i="0" dirty="0" err="1"/>
              <a:t>normalized</a:t>
            </a:r>
            <a:r>
              <a:rPr lang="it-IT" altLang="it-IT" i="0" dirty="0"/>
              <a:t> scores  so to </a:t>
            </a:r>
            <a:r>
              <a:rPr lang="it-IT" altLang="it-IT" i="0" dirty="0" err="1"/>
              <a:t>keep</a:t>
            </a:r>
            <a:r>
              <a:rPr lang="it-IT" altLang="it-IT" i="0" dirty="0"/>
              <a:t> </a:t>
            </a:r>
            <a:r>
              <a:rPr lang="it-IT" altLang="it-IT" i="0" dirty="0" err="1"/>
              <a:t>intact</a:t>
            </a:r>
            <a:r>
              <a:rPr lang="it-IT" altLang="it-IT" i="0" dirty="0"/>
              <a:t>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of the words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want</a:t>
            </a:r>
            <a:r>
              <a:rPr lang="it-IT" altLang="it-IT" i="0" dirty="0"/>
              <a:t> to focus on, and zero the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parts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Finally</a:t>
            </a:r>
            <a:r>
              <a:rPr lang="it-IT" altLang="it-IT" i="0" dirty="0"/>
              <a:t> the </a:t>
            </a:r>
            <a:r>
              <a:rPr lang="it-IT" altLang="it-IT" i="1" dirty="0"/>
              <a:t>value </a:t>
            </a:r>
            <a:r>
              <a:rPr lang="it-IT" altLang="it-IT" i="1" dirty="0" err="1"/>
              <a:t>vectors</a:t>
            </a:r>
            <a:r>
              <a:rPr lang="it-IT" altLang="it-IT" i="1" dirty="0"/>
              <a:t>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are </a:t>
            </a:r>
            <a:r>
              <a:rPr lang="it-IT" altLang="it-IT" i="0" dirty="0" err="1"/>
              <a:t>summed</a:t>
            </a:r>
            <a:r>
              <a:rPr lang="it-IT" altLang="it-IT" i="0" dirty="0"/>
              <a:t> up and </a:t>
            </a:r>
            <a:r>
              <a:rPr lang="it-IT" altLang="it-IT" i="0" dirty="0" err="1"/>
              <a:t>that’s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score for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position. </a:t>
            </a:r>
          </a:p>
          <a:p>
            <a:pPr marL="228600" lvl="0" indent="-228600" eaLnBrk="1" hangingPunct="1">
              <a:buFont typeface="+mj-lt"/>
              <a:buAutoNum type="arabicPeriod"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paper </a:t>
            </a:r>
            <a:r>
              <a:rPr lang="it-IT" altLang="it-IT" dirty="0" err="1"/>
              <a:t>further</a:t>
            </a:r>
            <a:r>
              <a:rPr lang="it-IT" altLang="it-IT" dirty="0"/>
              <a:t> </a:t>
            </a:r>
            <a:r>
              <a:rPr lang="it-IT" altLang="it-IT" dirty="0" err="1"/>
              <a:t>refine</a:t>
            </a:r>
            <a:r>
              <a:rPr lang="it-IT" altLang="it-IT" dirty="0"/>
              <a:t>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/>
              <a:t>by </a:t>
            </a:r>
            <a:r>
              <a:rPr lang="it-IT" altLang="it-IT" i="0" dirty="0" err="1"/>
              <a:t>adding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called</a:t>
            </a:r>
            <a:r>
              <a:rPr lang="it-IT" altLang="it-IT" i="0" dirty="0"/>
              <a:t> «Multi-</a:t>
            </a:r>
            <a:r>
              <a:rPr lang="it-IT" altLang="it-IT" i="0" dirty="0" err="1"/>
              <a:t>headed</a:t>
            </a:r>
            <a:r>
              <a:rPr lang="it-IT" altLang="it-IT" i="0" dirty="0"/>
              <a:t>» Attention: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are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the </a:t>
            </a:r>
            <a:r>
              <a:rPr lang="it-IT" altLang="it-IT" i="1" dirty="0" err="1"/>
              <a:t>subspace</a:t>
            </a:r>
            <a:r>
              <a:rPr lang="it-IT" altLang="it-IT" i="1" dirty="0"/>
              <a:t> </a:t>
            </a:r>
            <a:r>
              <a:rPr lang="it-IT" altLang="it-IT" i="1" dirty="0" err="1"/>
              <a:t>projection</a:t>
            </a:r>
            <a:r>
              <a:rPr lang="it-IT" altLang="it-IT" i="1" dirty="0"/>
              <a:t> </a:t>
            </a:r>
            <a:r>
              <a:rPr lang="it-IT" altLang="it-IT" i="0" dirty="0"/>
              <a:t>of the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enable</a:t>
            </a:r>
            <a:r>
              <a:rPr lang="it-IT" altLang="it-IT" i="0" dirty="0"/>
              <a:t> the model to focus on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positions, parts of the speech or, in the case of images: visual </a:t>
            </a:r>
            <a:r>
              <a:rPr lang="it-IT" altLang="it-IT" i="0" dirty="0" err="1"/>
              <a:t>cues</a:t>
            </a:r>
            <a:r>
              <a:rPr lang="it-IT" altLang="it-IT" i="0" dirty="0"/>
              <a:t> (</a:t>
            </a:r>
            <a:r>
              <a:rPr lang="it-IT" altLang="it-IT" i="0" dirty="0" err="1"/>
              <a:t>geometries</a:t>
            </a:r>
            <a:r>
              <a:rPr lang="it-IT" altLang="it-IT" i="0" dirty="0"/>
              <a:t>, textures, colors and so on)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In the following sections I will introduce: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problem/task I worked on,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relevant literature reviewed before starting the development of my solution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methodology I followed to obtain reproducible and accessible results, while maintaining a flexible structure of the project, so to allow for quick prototyping, hypothesis testing and so 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At the end, I will show the results, discuss about the future work and recent improvements in </a:t>
            </a:r>
            <a:r>
              <a:rPr lang="en-GB"/>
              <a:t>Semantic Segmentation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Goodmorning</a:t>
            </a:r>
            <a:r>
              <a:rPr lang="it-IT" altLang="it-IT" dirty="0"/>
              <a:t>, </a:t>
            </a:r>
            <a:r>
              <a:rPr lang="it-IT" altLang="it-IT" dirty="0" err="1"/>
              <a:t>I’m</a:t>
            </a:r>
            <a:r>
              <a:rPr lang="it-IT" altLang="it-IT" dirty="0"/>
              <a:t> Mattia Capparella, </a:t>
            </a:r>
            <a:r>
              <a:rPr lang="it-IT" altLang="it-IT" dirty="0" err="1"/>
              <a:t>enrolled</a:t>
            </a:r>
            <a:r>
              <a:rPr lang="it-IT" altLang="it-IT" dirty="0"/>
              <a:t> in Computer Science Master Course.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Fond</a:t>
            </a:r>
            <a:r>
              <a:rPr lang="it-IT" altLang="it-IT" dirty="0"/>
              <a:t> of Computer Vision and passionate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dirty="0" err="1"/>
              <a:t>medical</a:t>
            </a:r>
            <a:r>
              <a:rPr lang="it-IT" altLang="it-IT" dirty="0"/>
              <a:t> sciences, I </a:t>
            </a:r>
            <a:r>
              <a:rPr lang="it-IT" altLang="it-IT" dirty="0" err="1"/>
              <a:t>had</a:t>
            </a:r>
            <a:r>
              <a:rPr lang="it-IT" altLang="it-IT" dirty="0"/>
              <a:t> the </a:t>
            </a:r>
            <a:r>
              <a:rPr lang="it-IT" altLang="it-IT" dirty="0" err="1"/>
              <a:t>opportunity</a:t>
            </a:r>
            <a:r>
              <a:rPr lang="it-IT" altLang="it-IT" dirty="0"/>
              <a:t> to combine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fields </a:t>
            </a:r>
            <a:r>
              <a:rPr lang="it-IT" altLang="it-IT" dirty="0" err="1"/>
              <a:t>preparing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thesis</a:t>
            </a:r>
            <a:r>
              <a:rPr lang="it-IT" altLang="it-IT" dirty="0"/>
              <a:t> </a:t>
            </a:r>
            <a:r>
              <a:rPr lang="it-IT" altLang="it-IT" dirty="0" err="1"/>
              <a:t>while</a:t>
            </a:r>
            <a:r>
              <a:rPr lang="it-IT" altLang="it-IT" dirty="0"/>
              <a:t> working for the Company named </a:t>
            </a:r>
            <a:r>
              <a:rPr lang="it-IT" altLang="it-IT" dirty="0" err="1"/>
              <a:t>Reply</a:t>
            </a:r>
            <a:r>
              <a:rPr lang="it-IT" altLang="it-IT" dirty="0"/>
              <a:t> Data.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I </a:t>
            </a:r>
            <a:r>
              <a:rPr lang="it-IT" altLang="it-IT" dirty="0" err="1"/>
              <a:t>had</a:t>
            </a:r>
            <a:r>
              <a:rPr lang="it-IT" altLang="it-IT" dirty="0"/>
              <a:t> the chance to propose and </a:t>
            </a:r>
            <a:r>
              <a:rPr lang="it-IT" altLang="it-IT" dirty="0" err="1"/>
              <a:t>get</a:t>
            </a:r>
            <a:r>
              <a:rPr lang="it-IT" altLang="it-IT" dirty="0"/>
              <a:t> the </a:t>
            </a:r>
            <a:r>
              <a:rPr lang="it-IT" altLang="it-IT" dirty="0" err="1"/>
              <a:t>approval</a:t>
            </a:r>
            <a:r>
              <a:rPr lang="it-IT" altLang="it-IT" dirty="0"/>
              <a:t> for a solo R&amp;D project in the area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, in </a:t>
            </a:r>
            <a:r>
              <a:rPr lang="it-IT" altLang="it-IT" dirty="0" err="1"/>
              <a:t>particular</a:t>
            </a:r>
            <a:r>
              <a:rPr lang="it-IT" altLang="it-IT" dirty="0"/>
              <a:t> on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and for </a:t>
            </a:r>
            <a:r>
              <a:rPr lang="it-IT" altLang="it-IT" dirty="0" err="1"/>
              <a:t>this</a:t>
            </a:r>
            <a:r>
              <a:rPr lang="it-IT" altLang="it-IT" dirty="0"/>
              <a:t> I </a:t>
            </a:r>
            <a:r>
              <a:rPr lang="it-IT" altLang="it-IT" dirty="0" err="1"/>
              <a:t>would</a:t>
            </a:r>
            <a:r>
              <a:rPr lang="it-IT" altLang="it-IT" dirty="0"/>
              <a:t> thank  in </a:t>
            </a:r>
            <a:r>
              <a:rPr lang="it-IT" altLang="it-IT" dirty="0" err="1"/>
              <a:t>advance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external</a:t>
            </a:r>
            <a:r>
              <a:rPr lang="it-IT" altLang="it-IT" dirty="0"/>
              <a:t> advisors Ilaria Gianoli and Manuel Orlandi and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internal</a:t>
            </a:r>
            <a:r>
              <a:rPr lang="it-IT" altLang="it-IT" dirty="0"/>
              <a:t> advisor, the professor Maria de Marsico. 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So: </a:t>
            </a:r>
            <a:r>
              <a:rPr lang="it-IT" altLang="it-IT" dirty="0" err="1"/>
              <a:t>what’s</a:t>
            </a:r>
            <a:r>
              <a:rPr lang="it-IT" altLang="it-IT" dirty="0"/>
              <a:t> Computer Vision?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sub-group of  </a:t>
            </a:r>
            <a:r>
              <a:rPr lang="it-IT" altLang="it-IT" dirty="0" err="1"/>
              <a:t>Artificial</a:t>
            </a:r>
            <a:r>
              <a:rPr lang="it-IT" altLang="it-IT" dirty="0"/>
              <a:t> Intelligence and a discipline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enables</a:t>
            </a:r>
            <a:r>
              <a:rPr lang="it-IT" altLang="it-IT" dirty="0"/>
              <a:t> devices to </a:t>
            </a:r>
            <a:r>
              <a:rPr lang="it-IT" altLang="it-IT" dirty="0" err="1"/>
              <a:t>acquire</a:t>
            </a:r>
            <a:r>
              <a:rPr lang="it-IT" altLang="it-IT" dirty="0"/>
              <a:t>, </a:t>
            </a:r>
            <a:r>
              <a:rPr lang="it-IT" altLang="it-IT" dirty="0" err="1"/>
              <a:t>process</a:t>
            </a:r>
            <a:r>
              <a:rPr lang="it-IT" altLang="it-IT" dirty="0"/>
              <a:t> and </a:t>
            </a:r>
            <a:r>
              <a:rPr lang="it-IT" altLang="it-IT" dirty="0" err="1"/>
              <a:t>understand</a:t>
            </a:r>
            <a:r>
              <a:rPr lang="it-IT" altLang="it-IT" dirty="0"/>
              <a:t> </a:t>
            </a:r>
            <a:r>
              <a:rPr lang="it-IT" altLang="it-IT" dirty="0" err="1"/>
              <a:t>digital</a:t>
            </a:r>
            <a:r>
              <a:rPr lang="it-IT" altLang="it-IT" dirty="0"/>
              <a:t> images and </a:t>
            </a:r>
            <a:r>
              <a:rPr lang="it-IT" altLang="it-IT" dirty="0" err="1"/>
              <a:t>videos</a:t>
            </a:r>
            <a:r>
              <a:rPr lang="it-IT" altLang="it-IT" dirty="0"/>
              <a:t> to </a:t>
            </a:r>
            <a:r>
              <a:rPr lang="it-IT" altLang="it-IT" dirty="0" err="1"/>
              <a:t>extract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information.  The </a:t>
            </a:r>
            <a:r>
              <a:rPr lang="it-IT" altLang="it-IT" dirty="0" err="1"/>
              <a:t>main</a:t>
            </a:r>
            <a:r>
              <a:rPr lang="it-IT" altLang="it-IT" dirty="0"/>
              <a:t> goal </a:t>
            </a:r>
            <a:r>
              <a:rPr lang="it-IT" altLang="it-IT" dirty="0" err="1"/>
              <a:t>is</a:t>
            </a:r>
            <a:r>
              <a:rPr lang="it-IT" altLang="it-IT" dirty="0"/>
              <a:t> to </a:t>
            </a:r>
            <a:r>
              <a:rPr lang="it-IT" altLang="it-IT" dirty="0" err="1"/>
              <a:t>develop</a:t>
            </a:r>
            <a:r>
              <a:rPr lang="it-IT" altLang="it-IT" dirty="0"/>
              <a:t> (super) human vision capabilities in task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classification</a:t>
            </a:r>
            <a:r>
              <a:rPr lang="it-IT" altLang="it-IT" dirty="0"/>
              <a:t>, </a:t>
            </a:r>
            <a:r>
              <a:rPr lang="it-IT" altLang="it-IT" dirty="0" err="1"/>
              <a:t>detection</a:t>
            </a:r>
            <a:r>
              <a:rPr lang="it-IT" altLang="it-IT" dirty="0"/>
              <a:t> and </a:t>
            </a:r>
            <a:r>
              <a:rPr lang="it-IT" altLang="it-IT" dirty="0" err="1"/>
              <a:t>segmentation</a:t>
            </a:r>
            <a:r>
              <a:rPr lang="it-IT" altLang="it-IT" dirty="0"/>
              <a:t>. 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Classification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determine </a:t>
            </a:r>
            <a:r>
              <a:rPr lang="it-IT" altLang="it-IT" dirty="0" err="1"/>
              <a:t>what’s</a:t>
            </a:r>
            <a:r>
              <a:rPr lang="it-IT" altLang="it-IT" dirty="0"/>
              <a:t> in an image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Detection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computers to </a:t>
            </a:r>
            <a:r>
              <a:rPr lang="it-IT" altLang="it-IT" dirty="0" err="1"/>
              <a:t>localize</a:t>
            </a:r>
            <a:r>
              <a:rPr lang="it-IT" altLang="it-IT" dirty="0"/>
              <a:t> </a:t>
            </a:r>
            <a:r>
              <a:rPr lang="it-IT" altLang="it-IT" dirty="0" err="1"/>
              <a:t>where</a:t>
            </a:r>
            <a:r>
              <a:rPr lang="it-IT" altLang="it-IT" dirty="0"/>
              <a:t> objects </a:t>
            </a:r>
            <a:r>
              <a:rPr lang="it-IT" altLang="it-IT" dirty="0" err="1"/>
              <a:t>exist</a:t>
            </a:r>
            <a:endParaRPr lang="it-IT" altLang="it-IT" dirty="0"/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</a:t>
            </a:r>
            <a:r>
              <a:rPr lang="it-IT" altLang="it-IT" dirty="0" err="1"/>
              <a:t>classifying</a:t>
            </a:r>
            <a:r>
              <a:rPr lang="it-IT" altLang="it-IT" dirty="0"/>
              <a:t> pixels to </a:t>
            </a:r>
            <a:r>
              <a:rPr lang="it-IT" altLang="it-IT" dirty="0" err="1"/>
              <a:t>belong</a:t>
            </a:r>
            <a:r>
              <a:rPr lang="it-IT" altLang="it-IT" dirty="0"/>
              <a:t> to a </a:t>
            </a:r>
            <a:r>
              <a:rPr lang="it-IT" altLang="it-IT" dirty="0" err="1"/>
              <a:t>certain</a:t>
            </a:r>
            <a:r>
              <a:rPr lang="it-IT" altLang="it-IT" dirty="0"/>
              <a:t> </a:t>
            </a:r>
            <a:r>
              <a:rPr lang="it-IT" altLang="it-IT" dirty="0" err="1"/>
              <a:t>category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particularly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 </a:t>
            </a:r>
            <a:r>
              <a:rPr lang="it-IT" altLang="it-IT" dirty="0" err="1"/>
              <a:t>delineating</a:t>
            </a:r>
            <a:r>
              <a:rPr lang="it-IT" altLang="it-IT" dirty="0"/>
              <a:t> objects and makes </a:t>
            </a:r>
            <a:r>
              <a:rPr lang="it-IT" altLang="it-IT" dirty="0" err="1"/>
              <a:t>easier</a:t>
            </a:r>
            <a:r>
              <a:rPr lang="it-IT" altLang="it-IT" dirty="0"/>
              <a:t> to </a:t>
            </a:r>
            <a:r>
              <a:rPr lang="it-IT" altLang="it-IT" dirty="0" err="1"/>
              <a:t>understand</a:t>
            </a:r>
            <a:r>
              <a:rPr lang="it-IT" altLang="it-IT" dirty="0"/>
              <a:t> for </a:t>
            </a:r>
            <a:r>
              <a:rPr lang="it-IT" altLang="it-IT" dirty="0" err="1"/>
              <a:t>us</a:t>
            </a:r>
            <a:r>
              <a:rPr lang="it-IT" altLang="it-IT" dirty="0"/>
              <a:t> </a:t>
            </a:r>
            <a:r>
              <a:rPr lang="it-IT" altLang="it-IT" dirty="0" err="1"/>
              <a:t>humans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an </a:t>
            </a:r>
            <a:r>
              <a:rPr lang="it-IT" altLang="it-IT" dirty="0" err="1"/>
              <a:t>intelligent</a:t>
            </a:r>
            <a:r>
              <a:rPr lang="it-IT" altLang="it-IT" dirty="0"/>
              <a:t> agent can do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058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involves</a:t>
            </a:r>
            <a:r>
              <a:rPr lang="it-IT" altLang="it-IT" dirty="0"/>
              <a:t> </a:t>
            </a:r>
            <a:r>
              <a:rPr lang="it-IT" altLang="it-IT" dirty="0" err="1"/>
              <a:t>locating</a:t>
            </a:r>
            <a:r>
              <a:rPr lang="it-IT" altLang="it-IT" dirty="0"/>
              <a:t> objects or </a:t>
            </a:r>
            <a:r>
              <a:rPr lang="it-IT" altLang="it-IT" dirty="0" err="1"/>
              <a:t>regions</a:t>
            </a:r>
            <a:r>
              <a:rPr lang="it-IT" altLang="it-IT" dirty="0"/>
              <a:t> of </a:t>
            </a:r>
            <a:r>
              <a:rPr lang="it-IT" altLang="it-IT" dirty="0" err="1"/>
              <a:t>interest</a:t>
            </a:r>
            <a:r>
              <a:rPr lang="it-IT" altLang="it-IT" dirty="0"/>
              <a:t> </a:t>
            </a:r>
            <a:r>
              <a:rPr lang="it-IT" altLang="it-IT" dirty="0" err="1"/>
              <a:t>precisely</a:t>
            </a:r>
            <a:r>
              <a:rPr lang="it-IT" altLang="it-IT" dirty="0"/>
              <a:t> in an image by </a:t>
            </a:r>
            <a:r>
              <a:rPr lang="it-IT" altLang="it-IT" dirty="0" err="1"/>
              <a:t>assigning</a:t>
            </a:r>
            <a:r>
              <a:rPr lang="it-IT" altLang="it-IT" dirty="0"/>
              <a:t> a label to </a:t>
            </a:r>
            <a:r>
              <a:rPr lang="it-IT" altLang="it-IT" dirty="0" err="1"/>
              <a:t>every</a:t>
            </a:r>
            <a:r>
              <a:rPr lang="it-IT" altLang="it-IT" dirty="0"/>
              <a:t> pixels in an image. With high </a:t>
            </a:r>
            <a:r>
              <a:rPr lang="it-IT" altLang="it-IT" dirty="0" err="1"/>
              <a:t>probability</a:t>
            </a:r>
            <a:r>
              <a:rPr lang="it-IT" altLang="it-IT" dirty="0"/>
              <a:t>, pixels with the </a:t>
            </a:r>
            <a:r>
              <a:rPr lang="it-IT" altLang="it-IT" dirty="0" err="1"/>
              <a:t>same</a:t>
            </a:r>
            <a:r>
              <a:rPr lang="it-IT" altLang="it-IT" dirty="0"/>
              <a:t> label share </a:t>
            </a:r>
            <a:r>
              <a:rPr lang="it-IT" altLang="it-IT" dirty="0" err="1"/>
              <a:t>similar</a:t>
            </a:r>
            <a:r>
              <a:rPr lang="it-IT" altLang="it-IT" dirty="0"/>
              <a:t> </a:t>
            </a:r>
            <a:r>
              <a:rPr lang="it-IT" altLang="it-IT" dirty="0" err="1"/>
              <a:t>characteristics</a:t>
            </a:r>
            <a:r>
              <a:rPr lang="it-IT" altLang="it-IT" dirty="0"/>
              <a:t>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color or texture, or whatever feature </a:t>
            </a:r>
            <a:r>
              <a:rPr lang="it-IT" altLang="it-IT" dirty="0" err="1"/>
              <a:t>that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 for tell </a:t>
            </a:r>
            <a:r>
              <a:rPr lang="it-IT" altLang="it-IT" dirty="0" err="1"/>
              <a:t>apart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pixels.</a:t>
            </a:r>
          </a:p>
          <a:p>
            <a:pPr eaLnBrk="1" hangingPunct="1"/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guessed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capabilities </a:t>
            </a:r>
            <a:r>
              <a:rPr lang="it-IT" altLang="it-IT" dirty="0" err="1"/>
              <a:t>could</a:t>
            </a:r>
            <a:r>
              <a:rPr lang="it-IT" altLang="it-IT" dirty="0"/>
              <a:t> be </a:t>
            </a:r>
            <a:r>
              <a:rPr lang="it-IT" altLang="it-IT" dirty="0" err="1"/>
              <a:t>effectively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in </a:t>
            </a:r>
            <a:r>
              <a:rPr lang="it-IT" altLang="it-IT" dirty="0" err="1"/>
              <a:t>medical</a:t>
            </a:r>
            <a:r>
              <a:rPr lang="it-IT" altLang="it-IT" dirty="0"/>
              <a:t> imaging for </a:t>
            </a:r>
            <a:r>
              <a:rPr lang="it-IT" altLang="it-IT" dirty="0" err="1"/>
              <a:t>performing</a:t>
            </a:r>
            <a:r>
              <a:rPr lang="it-IT" altLang="it-IT" dirty="0"/>
              <a:t> task like </a:t>
            </a:r>
            <a:r>
              <a:rPr lang="it-IT" altLang="it-IT" dirty="0" err="1"/>
              <a:t>automatic</a:t>
            </a:r>
            <a:r>
              <a:rPr lang="it-IT" altLang="it-IT" dirty="0"/>
              <a:t> and </a:t>
            </a:r>
            <a:r>
              <a:rPr lang="it-IT" altLang="it-IT" dirty="0" err="1"/>
              <a:t>rapid</a:t>
            </a:r>
            <a:r>
              <a:rPr lang="it-IT" altLang="it-IT" dirty="0"/>
              <a:t> </a:t>
            </a:r>
            <a:r>
              <a:rPr lang="it-IT" altLang="it-IT" dirty="0" err="1"/>
              <a:t>detection</a:t>
            </a:r>
            <a:r>
              <a:rPr lang="it-IT" altLang="it-IT" dirty="0"/>
              <a:t> of </a:t>
            </a:r>
            <a:r>
              <a:rPr lang="it-IT" altLang="it-IT" dirty="0" err="1"/>
              <a:t>tumors</a:t>
            </a:r>
            <a:r>
              <a:rPr lang="it-IT" altLang="it-IT" dirty="0"/>
              <a:t> in </a:t>
            </a:r>
            <a:r>
              <a:rPr lang="it-IT" altLang="it-IT" dirty="0" err="1"/>
              <a:t>early</a:t>
            </a:r>
            <a:r>
              <a:rPr lang="it-IT" altLang="it-IT" dirty="0"/>
              <a:t> </a:t>
            </a:r>
            <a:r>
              <a:rPr lang="it-IT" altLang="it-IT" dirty="0" err="1"/>
              <a:t>diagnosis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Of </a:t>
            </a:r>
            <a:r>
              <a:rPr lang="it-IT" altLang="it-IT" dirty="0" err="1"/>
              <a:t>course</a:t>
            </a:r>
            <a:r>
              <a:rPr lang="it-IT" altLang="it-IT" dirty="0"/>
              <a:t>, Computer Vision </a:t>
            </a:r>
            <a:r>
              <a:rPr lang="it-IT" altLang="it-IT" dirty="0" err="1"/>
              <a:t>cannot</a:t>
            </a:r>
            <a:r>
              <a:rPr lang="it-IT" altLang="it-IT" dirty="0"/>
              <a:t> by </a:t>
            </a:r>
            <a:r>
              <a:rPr lang="it-IT" altLang="it-IT" dirty="0" err="1"/>
              <a:t>itself</a:t>
            </a:r>
            <a:r>
              <a:rPr lang="it-IT" altLang="it-IT" dirty="0"/>
              <a:t> be </a:t>
            </a:r>
            <a:r>
              <a:rPr lang="it-IT" altLang="it-IT" dirty="0" err="1"/>
              <a:t>trusted</a:t>
            </a:r>
            <a:r>
              <a:rPr lang="it-IT" altLang="it-IT" dirty="0"/>
              <a:t> to </a:t>
            </a:r>
            <a:r>
              <a:rPr lang="it-IT" altLang="it-IT" dirty="0" err="1"/>
              <a:t>provide</a:t>
            </a:r>
            <a:r>
              <a:rPr lang="it-IT" altLang="it-IT" dirty="0"/>
              <a:t> </a:t>
            </a:r>
            <a:r>
              <a:rPr lang="it-IT" altLang="it-IT" dirty="0" err="1"/>
              <a:t>diagnoses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certainly</a:t>
            </a:r>
            <a:r>
              <a:rPr lang="it-IT" altLang="it-IT" dirty="0"/>
              <a:t> an </a:t>
            </a:r>
            <a:r>
              <a:rPr lang="it-IT" altLang="it-IT" dirty="0" err="1"/>
              <a:t>invaluable</a:t>
            </a:r>
            <a:r>
              <a:rPr lang="it-IT" altLang="it-IT" dirty="0"/>
              <a:t> part of </a:t>
            </a:r>
            <a:r>
              <a:rPr lang="it-IT" altLang="it-IT" dirty="0" err="1"/>
              <a:t>modern</a:t>
            </a:r>
            <a:r>
              <a:rPr lang="it-IT" altLang="it-IT" dirty="0"/>
              <a:t>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diagnostic</a:t>
            </a:r>
            <a:r>
              <a:rPr lang="it-IT" altLang="it-IT" dirty="0"/>
              <a:t> techniques, </a:t>
            </a:r>
            <a:r>
              <a:rPr lang="it-IT" altLang="it-IT" dirty="0" err="1"/>
              <a:t>reinforcing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phsicians</a:t>
            </a:r>
            <a:r>
              <a:rPr lang="it-IT" altLang="it-IT" dirty="0"/>
              <a:t> </a:t>
            </a:r>
            <a:r>
              <a:rPr lang="it-IT" altLang="it-IT" dirty="0" err="1"/>
              <a:t>already</a:t>
            </a:r>
            <a:r>
              <a:rPr lang="it-IT" altLang="it-IT" dirty="0"/>
              <a:t> </a:t>
            </a:r>
            <a:r>
              <a:rPr lang="it-IT" altLang="it-IT" dirty="0" err="1"/>
              <a:t>think</a:t>
            </a:r>
            <a:r>
              <a:rPr lang="it-IT" altLang="it-IT" dirty="0"/>
              <a:t> or </a:t>
            </a:r>
            <a:r>
              <a:rPr lang="it-IT" altLang="it-IT" dirty="0" err="1"/>
              <a:t>providing</a:t>
            </a:r>
            <a:r>
              <a:rPr lang="it-IT" altLang="it-IT" dirty="0"/>
              <a:t> information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would</a:t>
            </a:r>
            <a:r>
              <a:rPr lang="it-IT" altLang="it-IT" dirty="0"/>
              <a:t> not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And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consider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if </a:t>
            </a:r>
            <a:r>
              <a:rPr lang="en-GB" altLang="it-IT" dirty="0"/>
              <a:t>a</a:t>
            </a:r>
            <a:r>
              <a:rPr lang="en-GB" dirty="0"/>
              <a:t>n MRI scan can take 15 to 90 minutes, the time taken to generate scan results depends on the situation: time of day, the day of the week and the level of medical emergency for that scan and the radiology availability are all factors that must be considered: a neural network that assesses MRI scans could reduce the burden on these specialists, increasing the overall productivity.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Before</a:t>
            </a:r>
            <a:r>
              <a:rPr lang="it-IT" dirty="0"/>
              <a:t> dive deep in </a:t>
            </a:r>
            <a:r>
              <a:rPr lang="it-IT" dirty="0" err="1"/>
              <a:t>my</a:t>
            </a:r>
            <a:r>
              <a:rPr lang="it-IT" dirty="0"/>
              <a:t> work,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review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</a:t>
            </a:r>
            <a:r>
              <a:rPr lang="it-IT" dirty="0" err="1"/>
              <a:t>such</a:t>
            </a:r>
            <a:r>
              <a:rPr lang="it-IT" dirty="0"/>
              <a:t> super human capabilities in Computer Vision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When</a:t>
            </a:r>
            <a:r>
              <a:rPr lang="it-IT" altLang="it-IT" i="0" dirty="0"/>
              <a:t> </a:t>
            </a:r>
            <a:r>
              <a:rPr lang="it-IT" altLang="it-IT" i="0" dirty="0" err="1"/>
              <a:t>talking</a:t>
            </a:r>
            <a:r>
              <a:rPr lang="it-IT" altLang="it-IT" i="0" dirty="0"/>
              <a:t> </a:t>
            </a:r>
            <a:r>
              <a:rPr lang="it-IT" altLang="it-IT" i="0" dirty="0" err="1"/>
              <a:t>about</a:t>
            </a:r>
            <a:r>
              <a:rPr lang="it-IT" altLang="it-IT" i="0" dirty="0"/>
              <a:t> Semantic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often</a:t>
            </a:r>
            <a:r>
              <a:rPr lang="it-IT" altLang="it-IT" i="0" dirty="0"/>
              <a:t> </a:t>
            </a:r>
            <a:r>
              <a:rPr lang="it-IT" altLang="it-IT" i="0" dirty="0" err="1"/>
              <a:t>refer</a:t>
            </a:r>
            <a:r>
              <a:rPr lang="it-IT" altLang="it-IT" i="0" dirty="0"/>
              <a:t> to </a:t>
            </a:r>
            <a:r>
              <a:rPr lang="it-IT" altLang="it-IT" i="0" dirty="0" err="1"/>
              <a:t>Fully</a:t>
            </a:r>
            <a:r>
              <a:rPr lang="it-IT" altLang="it-IT" i="0" dirty="0"/>
              <a:t>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Neural</a:t>
            </a:r>
            <a:r>
              <a:rPr lang="it-IT" altLang="it-IT" i="0" dirty="0"/>
              <a:t> Network: network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</a:t>
            </a:r>
            <a:r>
              <a:rPr lang="it-IT" altLang="it-IT" i="0" dirty="0" err="1"/>
              <a:t>mainly</a:t>
            </a:r>
            <a:r>
              <a:rPr lang="it-IT" altLang="it-IT" i="0" dirty="0"/>
              <a:t> by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Layer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extract</a:t>
            </a:r>
            <a:r>
              <a:rPr lang="it-IT" altLang="it-IT" i="0" dirty="0"/>
              <a:t> semantic and </a:t>
            </a:r>
            <a:r>
              <a:rPr lang="it-IT" altLang="it-IT" i="0" dirty="0" err="1"/>
              <a:t>geometric</a:t>
            </a:r>
            <a:r>
              <a:rPr lang="it-IT" altLang="it-IT" i="0" dirty="0"/>
              <a:t> information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 and combine </a:t>
            </a:r>
            <a:r>
              <a:rPr lang="it-IT" altLang="it-IT" i="0" dirty="0" err="1"/>
              <a:t>them</a:t>
            </a:r>
            <a:r>
              <a:rPr lang="it-IT" altLang="it-IT" i="0" dirty="0"/>
              <a:t> in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predicted</a:t>
            </a:r>
            <a:r>
              <a:rPr lang="it-IT" altLang="it-IT" i="0" dirty="0"/>
              <a:t> output, </a:t>
            </a:r>
            <a:r>
              <a:rPr lang="it-IT" altLang="it-IT" i="0" dirty="0" err="1"/>
              <a:t>resulting</a:t>
            </a:r>
            <a:r>
              <a:rPr lang="it-IT" altLang="it-IT" i="0" dirty="0"/>
              <a:t> (</a:t>
            </a:r>
            <a:r>
              <a:rPr lang="it-IT" altLang="it-IT" i="0" dirty="0" err="1"/>
              <a:t>hopefully</a:t>
            </a:r>
            <a:r>
              <a:rPr lang="it-IT" altLang="it-IT" i="0" dirty="0"/>
              <a:t>) in the </a:t>
            </a:r>
            <a:r>
              <a:rPr lang="it-IT" altLang="it-IT" i="0" dirty="0" err="1"/>
              <a:t>desired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the objects in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image.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…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what’s</a:t>
            </a:r>
            <a:r>
              <a:rPr lang="it-IT" altLang="it-IT" i="0" dirty="0"/>
              <a:t> </a:t>
            </a:r>
            <a:r>
              <a:rPr lang="it-IT" altLang="it-IT" i="0" dirty="0" err="1"/>
              <a:t>exactly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? And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performed</a:t>
            </a:r>
            <a:r>
              <a:rPr lang="it-IT" altLang="it-IT" i="0" dirty="0"/>
              <a:t>?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mathematical</a:t>
            </a:r>
            <a:r>
              <a:rPr lang="it-IT" altLang="it-IT" dirty="0"/>
              <a:t> </a:t>
            </a:r>
            <a:r>
              <a:rPr lang="it-IT" altLang="it-IT" dirty="0" err="1"/>
              <a:t>operation</a:t>
            </a:r>
            <a:r>
              <a:rPr lang="it-IT" altLang="it-IT" dirty="0"/>
              <a:t>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describes</a:t>
            </a:r>
            <a:r>
              <a:rPr lang="it-IT" altLang="it-IT" dirty="0"/>
              <a:t> a rule of </a:t>
            </a:r>
            <a:r>
              <a:rPr lang="it-IT" altLang="it-IT" dirty="0" err="1"/>
              <a:t>how</a:t>
            </a:r>
            <a:r>
              <a:rPr lang="it-IT" altLang="it-IT" dirty="0"/>
              <a:t> to combine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pieces</a:t>
            </a:r>
            <a:r>
              <a:rPr lang="it-IT" altLang="it-IT" dirty="0"/>
              <a:t> of information to form a </a:t>
            </a:r>
            <a:r>
              <a:rPr lang="it-IT" altLang="it-IT" dirty="0" err="1"/>
              <a:t>third</a:t>
            </a:r>
            <a:r>
              <a:rPr lang="it-IT" altLang="it-IT" dirty="0"/>
              <a:t> (new) one. The </a:t>
            </a:r>
            <a:r>
              <a:rPr lang="it-IT" altLang="it-IT" dirty="0" err="1"/>
              <a:t>original</a:t>
            </a:r>
            <a:r>
              <a:rPr lang="it-IT" altLang="it-IT" dirty="0"/>
              <a:t> image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transformed</a:t>
            </a:r>
            <a:r>
              <a:rPr lang="it-IT" altLang="it-IT" dirty="0"/>
              <a:t> </a:t>
            </a:r>
            <a:r>
              <a:rPr lang="it-IT" altLang="it-IT" dirty="0" err="1"/>
              <a:t>along</a:t>
            </a:r>
            <a:r>
              <a:rPr lang="it-IT" altLang="it-IT" dirty="0"/>
              <a:t> the FCNN by </a:t>
            </a:r>
            <a:r>
              <a:rPr lang="it-IT" altLang="it-IT" dirty="0" err="1"/>
              <a:t>means</a:t>
            </a:r>
            <a:r>
              <a:rPr lang="it-IT" altLang="it-IT" dirty="0"/>
              <a:t> of </a:t>
            </a:r>
            <a:r>
              <a:rPr lang="it-IT" altLang="it-IT" dirty="0" err="1"/>
              <a:t>stacked</a:t>
            </a:r>
            <a:r>
              <a:rPr lang="it-IT" altLang="it-IT" dirty="0"/>
              <a:t> filters (kernels): </a:t>
            </a:r>
            <a:r>
              <a:rPr lang="it-IT" altLang="it-IT" dirty="0" err="1"/>
              <a:t>these</a:t>
            </a:r>
            <a:r>
              <a:rPr lang="it-IT" altLang="it-IT" dirty="0"/>
              <a:t> are </a:t>
            </a:r>
            <a:r>
              <a:rPr lang="it-IT" altLang="it-IT" dirty="0" err="1"/>
              <a:t>combined</a:t>
            </a:r>
            <a:r>
              <a:rPr lang="it-IT" altLang="it-IT" dirty="0"/>
              <a:t> (</a:t>
            </a:r>
            <a:r>
              <a:rPr lang="it-IT" altLang="it-IT" dirty="0" err="1"/>
              <a:t>slided</a:t>
            </a:r>
            <a:r>
              <a:rPr lang="it-IT" altLang="it-IT" dirty="0"/>
              <a:t> from </a:t>
            </a:r>
            <a:r>
              <a:rPr lang="it-IT" altLang="it-IT" dirty="0" err="1"/>
              <a:t>left</a:t>
            </a:r>
            <a:r>
              <a:rPr lang="it-IT" altLang="it-IT" dirty="0"/>
              <a:t> to </a:t>
            </a:r>
            <a:r>
              <a:rPr lang="it-IT" altLang="it-IT" dirty="0" err="1"/>
              <a:t>right</a:t>
            </a:r>
            <a:r>
              <a:rPr lang="it-IT" altLang="it-IT" dirty="0"/>
              <a:t> and top to bottom) with image to form a </a:t>
            </a:r>
            <a:r>
              <a:rPr lang="it-IT" altLang="it-IT" dirty="0" err="1"/>
              <a:t>sequence</a:t>
            </a:r>
            <a:r>
              <a:rPr lang="it-IT" altLang="it-IT" dirty="0"/>
              <a:t> of new images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call </a:t>
            </a:r>
            <a:r>
              <a:rPr lang="it-IT" altLang="it-IT" i="1" dirty="0"/>
              <a:t>feature </a:t>
            </a:r>
            <a:r>
              <a:rPr lang="it-IT" altLang="it-IT" i="1" dirty="0" err="1"/>
              <a:t>maps</a:t>
            </a:r>
            <a:r>
              <a:rPr lang="it-IT" altLang="it-IT" dirty="0"/>
              <a:t>.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maps</a:t>
            </a:r>
            <a:r>
              <a:rPr lang="it-IT" altLang="it-IT" dirty="0"/>
              <a:t> </a:t>
            </a:r>
            <a:r>
              <a:rPr lang="it-IT" altLang="it-IT" dirty="0" err="1"/>
              <a:t>soon</a:t>
            </a:r>
            <a:r>
              <a:rPr lang="it-IT" altLang="it-IT" dirty="0"/>
              <a:t> </a:t>
            </a:r>
            <a:r>
              <a:rPr lang="it-IT" altLang="it-IT" dirty="0" err="1"/>
              <a:t>drift</a:t>
            </a:r>
            <a:r>
              <a:rPr lang="it-IT" altLang="it-IT" dirty="0"/>
              <a:t> from the </a:t>
            </a:r>
            <a:r>
              <a:rPr lang="it-IT" altLang="it-IT" dirty="0" err="1"/>
              <a:t>original</a:t>
            </a:r>
            <a:r>
              <a:rPr lang="it-IT" altLang="it-IT" dirty="0"/>
              <a:t> </a:t>
            </a:r>
            <a:r>
              <a:rPr lang="it-IT" altLang="it-IT" dirty="0" err="1"/>
              <a:t>rapresentation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the </a:t>
            </a:r>
            <a:r>
              <a:rPr lang="it-IT" altLang="it-IT" dirty="0" err="1"/>
              <a:t>passing</a:t>
            </a:r>
            <a:r>
              <a:rPr lang="it-IT" altLang="it-IT" dirty="0"/>
              <a:t> </a:t>
            </a:r>
            <a:r>
              <a:rPr lang="it-IT" altLang="it-IT" dirty="0" err="1"/>
              <a:t>through</a:t>
            </a:r>
            <a:r>
              <a:rPr lang="it-IT" altLang="it-IT" dirty="0"/>
              <a:t> the network </a:t>
            </a:r>
            <a:r>
              <a:rPr lang="it-IT" altLang="it-IT" dirty="0" err="1"/>
              <a:t>allow</a:t>
            </a:r>
            <a:r>
              <a:rPr lang="it-IT" altLang="it-IT" dirty="0"/>
              <a:t> for the filters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</a:t>
            </a:r>
            <a:r>
              <a:rPr lang="it-IT" altLang="it-IT" i="1" dirty="0" err="1"/>
              <a:t>extract</a:t>
            </a:r>
            <a:r>
              <a:rPr lang="it-IT" altLang="it-IT" i="1" dirty="0"/>
              <a:t> </a:t>
            </a:r>
            <a:r>
              <a:rPr lang="it-IT" altLang="it-IT" i="0" dirty="0" err="1"/>
              <a:t>useful</a:t>
            </a:r>
            <a:r>
              <a:rPr lang="it-IT" altLang="it-IT" i="0" dirty="0"/>
              <a:t> information and </a:t>
            </a:r>
            <a:r>
              <a:rPr lang="it-IT" altLang="it-IT" i="1" dirty="0" err="1"/>
              <a:t>discard</a:t>
            </a:r>
            <a:r>
              <a:rPr lang="it-IT" altLang="it-IT" i="1" dirty="0"/>
              <a:t> </a:t>
            </a:r>
            <a:r>
              <a:rPr lang="it-IT" altLang="it-IT" i="0" dirty="0" err="1"/>
              <a:t>useless</a:t>
            </a:r>
            <a:r>
              <a:rPr lang="it-IT" altLang="it-IT" i="0" dirty="0"/>
              <a:t> one. A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and intuitive </a:t>
            </a:r>
            <a:r>
              <a:rPr lang="it-IT" altLang="it-IT" i="0" dirty="0" err="1"/>
              <a:t>interpretation</a:t>
            </a:r>
            <a:r>
              <a:rPr lang="it-IT" altLang="it-IT" i="0" dirty="0"/>
              <a:t> of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for deep learning </a:t>
            </a:r>
            <a:r>
              <a:rPr lang="it-IT" altLang="it-IT" i="0" dirty="0" err="1"/>
              <a:t>is</a:t>
            </a:r>
            <a:r>
              <a:rPr lang="it-IT" altLang="it-IT" i="0" dirty="0"/>
              <a:t> thinking the kernels </a:t>
            </a:r>
            <a:r>
              <a:rPr lang="it-IT" altLang="it-IT" i="0" dirty="0" err="1"/>
              <a:t>as</a:t>
            </a:r>
            <a:r>
              <a:rPr lang="it-IT" altLang="it-IT" i="0" dirty="0"/>
              <a:t> feature detectors </a:t>
            </a:r>
            <a:r>
              <a:rPr lang="it-IT" altLang="it-IT" i="0" dirty="0" err="1"/>
              <a:t>that</a:t>
            </a:r>
            <a:r>
              <a:rPr lang="it-IT" altLang="it-IT" i="0" dirty="0"/>
              <a:t> outputs large </a:t>
            </a:r>
            <a:r>
              <a:rPr lang="it-IT" altLang="it-IT" i="0" dirty="0" err="1"/>
              <a:t>values</a:t>
            </a:r>
            <a:r>
              <a:rPr lang="it-IT" altLang="it-IT" i="0" dirty="0"/>
              <a:t>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feature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by the kernel </a:t>
            </a:r>
            <a:r>
              <a:rPr lang="it-IT" altLang="it-IT" i="0" dirty="0" err="1"/>
              <a:t>itself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detected</a:t>
            </a:r>
            <a:r>
              <a:rPr lang="it-IT" altLang="it-IT" i="0" dirty="0"/>
              <a:t> in the image, so…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examples</a:t>
            </a:r>
            <a:r>
              <a:rPr lang="it-IT" altLang="it-IT" dirty="0"/>
              <a:t>: </a:t>
            </a:r>
            <a:r>
              <a:rPr lang="it-IT" altLang="it-IT" dirty="0" err="1"/>
              <a:t>considering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 </a:t>
            </a:r>
            <a:r>
              <a:rPr lang="it-IT" altLang="it-IT" dirty="0" err="1"/>
              <a:t>known</a:t>
            </a:r>
            <a:r>
              <a:rPr lang="it-IT" altLang="it-IT" dirty="0"/>
              <a:t> </a:t>
            </a:r>
            <a:r>
              <a:rPr lang="it-IT" altLang="it-IT" i="0" dirty="0"/>
              <a:t>filter for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lines, </a:t>
            </a:r>
            <a:r>
              <a:rPr lang="it-IT" altLang="it-IT" i="0" dirty="0" err="1"/>
              <a:t>we</a:t>
            </a:r>
            <a:r>
              <a:rPr lang="it-IT" altLang="it-IT" i="0" dirty="0"/>
              <a:t> know </a:t>
            </a:r>
            <a:r>
              <a:rPr lang="it-IT" altLang="it-IT" i="0" dirty="0" err="1"/>
              <a:t>that</a:t>
            </a:r>
            <a:r>
              <a:rPr lang="it-IT" altLang="it-IT" i="0" dirty="0"/>
              <a:t> once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with an image </a:t>
            </a:r>
            <a:r>
              <a:rPr lang="it-IT" altLang="it-IT" i="0" dirty="0" err="1"/>
              <a:t>containing</a:t>
            </a:r>
            <a:r>
              <a:rPr lang="it-IT" altLang="it-IT" i="0" dirty="0"/>
              <a:t>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</a:t>
            </a:r>
            <a:r>
              <a:rPr lang="it-IT" altLang="it-IT" i="1" dirty="0" err="1"/>
              <a:t>edges</a:t>
            </a:r>
            <a:r>
              <a:rPr lang="it-IT" altLang="it-IT" i="1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will</a:t>
            </a:r>
            <a:r>
              <a:rPr lang="it-IT" altLang="it-IT" i="0" dirty="0"/>
              <a:t> produce large outputs (</a:t>
            </a:r>
            <a:r>
              <a:rPr lang="it-IT" altLang="it-IT" i="0" dirty="0" err="1"/>
              <a:t>visible</a:t>
            </a:r>
            <a:r>
              <a:rPr lang="it-IT" altLang="it-IT" i="0" dirty="0"/>
              <a:t> in white in the </a:t>
            </a:r>
            <a:r>
              <a:rPr lang="it-IT" altLang="it-IT" i="0" dirty="0" err="1"/>
              <a:t>right</a:t>
            </a:r>
            <a:r>
              <a:rPr lang="it-IT" altLang="it-IT" i="0" dirty="0"/>
              <a:t> image).</a:t>
            </a:r>
            <a:r>
              <a:rPr lang="it-IT" altLang="it-IT" i="1" dirty="0"/>
              <a:t> 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g"/><Relationship Id="rId5" Type="http://schemas.microsoft.com/office/2007/relationships/hdphoto" Target="../media/hdphoto2.wdp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6EAB8-782B-D54E-F98B-83B73D121545}"/>
              </a:ext>
            </a:extLst>
          </p:cNvPr>
          <p:cNvSpPr txBox="1"/>
          <p:nvPr/>
        </p:nvSpPr>
        <p:spPr>
          <a:xfrm>
            <a:off x="2878107" y="473692"/>
            <a:ext cx="3370293" cy="57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Vision Transformer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" name="Immagine 10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A3C8D7AB-191F-73AF-7565-67DA029E7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770" r="4447" b="1758"/>
          <a:stretch/>
        </p:blipFill>
        <p:spPr>
          <a:xfrm>
            <a:off x="1764337" y="1224955"/>
            <a:ext cx="5158125" cy="388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A32557-DBEB-EE7E-AA18-3AE9A3102BAB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Dosovitskiy</a:t>
            </a:r>
            <a:r>
              <a:rPr lang="en-GB" sz="1400" dirty="0">
                <a:solidFill>
                  <a:srgbClr val="000000"/>
                </a:solidFill>
              </a:rPr>
              <a:t>, A., Beyer, L., Kolesnikov, A.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2020. </a:t>
            </a:r>
            <a:r>
              <a:rPr lang="en-GB" sz="1400" b="1" dirty="0">
                <a:solidFill>
                  <a:srgbClr val="000000"/>
                </a:solidFill>
              </a:rPr>
              <a:t>An Image is Worth 16x16 Words: Transformers for Image Recognition at Scale</a:t>
            </a:r>
            <a:r>
              <a:rPr lang="en-GB" sz="1400" dirty="0">
                <a:solidFill>
                  <a:srgbClr val="000000"/>
                </a:solidFill>
              </a:rPr>
              <a:t>, arXiv:2010.11929v2</a:t>
            </a:r>
          </a:p>
        </p:txBody>
      </p: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26DF699-2154-2D7F-E1FD-6D2C05EAB1C5}"/>
              </a:ext>
            </a:extLst>
          </p:cNvPr>
          <p:cNvGrpSpPr>
            <a:grpSpLocks noChangeAspect="1"/>
          </p:cNvGrpSpPr>
          <p:nvPr/>
        </p:nvGrpSpPr>
        <p:grpSpPr>
          <a:xfrm>
            <a:off x="1778204" y="1953152"/>
            <a:ext cx="5130392" cy="2844000"/>
            <a:chOff x="2051720" y="1628800"/>
            <a:chExt cx="3528392" cy="1955946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0" t="6858" r="59450"/>
            <a:stretch/>
          </p:blipFill>
          <p:spPr>
            <a:xfrm>
              <a:off x="2051720" y="1628800"/>
              <a:ext cx="1728192" cy="1955946"/>
            </a:xfrm>
            <a:prstGeom prst="rect">
              <a:avLst/>
            </a:prstGeom>
          </p:spPr>
        </p:pic>
        <p:pic>
          <p:nvPicPr>
            <p:cNvPr id="5" name="Immagine 4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AA9590B8-07DD-9195-5F09-7AE834B5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16" t="6858" r="-136"/>
            <a:stretch/>
          </p:blipFill>
          <p:spPr>
            <a:xfrm>
              <a:off x="3851920" y="1628800"/>
              <a:ext cx="1728192" cy="1955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9" y="1484784"/>
            <a:ext cx="8381181" cy="209996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11760" y="4964596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D6A4EAA4-323E-2DFB-986F-FB8AC6C3E808}"/>
              </a:ext>
            </a:extLst>
          </p:cNvPr>
          <p:cNvGrpSpPr/>
          <p:nvPr/>
        </p:nvGrpSpPr>
        <p:grpSpPr>
          <a:xfrm>
            <a:off x="683568" y="1412776"/>
            <a:ext cx="7510471" cy="3495086"/>
            <a:chOff x="999852" y="1396413"/>
            <a:chExt cx="7510471" cy="3495086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07331B7-41E3-2C42-3880-6621D793A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9852" y="1396413"/>
              <a:ext cx="7510471" cy="3495086"/>
              <a:chOff x="1219200" y="1569767"/>
              <a:chExt cx="6431041" cy="2992760"/>
            </a:xfrm>
          </p:grpSpPr>
          <p:pic>
            <p:nvPicPr>
              <p:cNvPr id="6" name="Immagine 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10B9B5E-2AA2-6A76-A2BC-FE8377E7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655" y="2064303"/>
                <a:ext cx="2176586" cy="2176586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mammifero, cane, interno&#10;&#10;Descrizione generata automaticamente">
                <a:extLst>
                  <a:ext uri="{FF2B5EF4-FFF2-40B4-BE49-F238E27FC236}">
                    <a16:creationId xmlns:a16="http://schemas.microsoft.com/office/drawing/2014/main" id="{1F19707B-BCF3-8DD0-DB56-605A01A6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8529" r="90000">
                            <a14:foregroundMark x1="8824" y1="18824" x2="8824" y2="18824"/>
                            <a14:foregroundMark x1="28235" y1="16176" x2="28235" y2="16176"/>
                            <a14:foregroundMark x1="23824" y1="15882" x2="23824" y2="15882"/>
                            <a14:foregroundMark x1="69412" y1="14118" x2="69412" y2="14118"/>
                            <a14:foregroundMark x1="65294" y1="14118" x2="65294" y2="14118"/>
                            <a14:foregroundMark x1="43824" y1="13529" x2="43824" y2="13529"/>
                            <a14:foregroundMark x1="49412" y1="11765" x2="49412" y2="11765"/>
                            <a14:foregroundMark x1="47059" y1="11471" x2="47059" y2="11471"/>
                            <a14:foregroundMark x1="40294" y1="14412" x2="40294" y2="14412"/>
                            <a14:backgroundMark x1="89118" y1="63529" x2="89118" y2="63529"/>
                            <a14:backgroundMark x1="10588" y1="58824" x2="10588" y2="58824"/>
                            <a14:backgroundMark x1="8824" y1="45000" x2="8824" y2="4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1569767"/>
                <a:ext cx="2992760" cy="2992760"/>
              </a:xfrm>
              <a:prstGeom prst="rect">
                <a:avLst/>
              </a:prstGeom>
            </p:spPr>
          </p:pic>
        </p:grpSp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A4F6174F-A2D7-4C21-EC1F-45199D739E00}"/>
                </a:ext>
              </a:extLst>
            </p:cNvPr>
            <p:cNvSpPr/>
            <p:nvPr/>
          </p:nvSpPr>
          <p:spPr bwMode="auto">
            <a:xfrm>
              <a:off x="4803228" y="2796897"/>
              <a:ext cx="985344" cy="896035"/>
            </a:xfrm>
            <a:prstGeom prst="mathMultiply">
              <a:avLst>
                <a:gd name="adj1" fmla="val 19492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338943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302CA7-FB43-5BF7-59D4-AECB2A7BC559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Myronenko</a:t>
            </a:r>
            <a:r>
              <a:rPr lang="en-GB" sz="1400" dirty="0">
                <a:solidFill>
                  <a:srgbClr val="000000"/>
                </a:solidFill>
              </a:rPr>
              <a:t> A.</a:t>
            </a:r>
            <a:r>
              <a:rPr lang="en-GB" sz="1400" i="1" dirty="0">
                <a:solidFill>
                  <a:srgbClr val="000000"/>
                </a:solidFill>
              </a:rPr>
              <a:t>, </a:t>
            </a:r>
            <a:r>
              <a:rPr lang="en-GB" sz="1400" dirty="0">
                <a:solidFill>
                  <a:srgbClr val="000000"/>
                </a:solidFill>
              </a:rPr>
              <a:t>2018. </a:t>
            </a:r>
            <a:r>
              <a:rPr lang="en-GB" sz="1400" b="1" dirty="0">
                <a:solidFill>
                  <a:srgbClr val="000000"/>
                </a:solidFill>
              </a:rPr>
              <a:t>3D MRI brain </a:t>
            </a:r>
            <a:r>
              <a:rPr lang="en-GB" sz="1400" b="1" dirty="0" err="1">
                <a:solidFill>
                  <a:srgbClr val="000000"/>
                </a:solidFill>
              </a:rPr>
              <a:t>tumor</a:t>
            </a:r>
            <a:r>
              <a:rPr lang="en-GB" sz="1400" b="1" dirty="0">
                <a:solidFill>
                  <a:srgbClr val="000000"/>
                </a:solidFill>
              </a:rPr>
              <a:t> segmentation using autoencoder regularization</a:t>
            </a:r>
            <a:r>
              <a:rPr lang="en-GB" sz="1400" dirty="0">
                <a:solidFill>
                  <a:srgbClr val="000000"/>
                </a:solidFill>
              </a:rPr>
              <a:t>, arXiv:1810.11654</a:t>
            </a:r>
          </a:p>
        </p:txBody>
      </p: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" y="983445"/>
            <a:ext cx="7918648" cy="435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6C9165-8273-67F0-C16F-D5347182DE93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Liu, Z., Lin, Y., Cao,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2021. </a:t>
            </a:r>
            <a:r>
              <a:rPr lang="en-GB" sz="1400" b="1" dirty="0">
                <a:solidFill>
                  <a:srgbClr val="000000"/>
                </a:solidFill>
              </a:rPr>
              <a:t>Swin Transformer: Hierarchical Vision Transformer using Shifted Windows</a:t>
            </a:r>
            <a:r>
              <a:rPr lang="en-GB" sz="1400" dirty="0">
                <a:solidFill>
                  <a:srgbClr val="000000"/>
                </a:solidFill>
              </a:rPr>
              <a:t>, arXiv:2103.14030</a:t>
            </a:r>
          </a:p>
        </p:txBody>
      </p:sp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SwinUNETR Transformer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06265"/>
            <a:ext cx="8776276" cy="330691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1995-410A-25A3-7727-FCDBFD81BD7D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Hatamizadeh</a:t>
            </a:r>
            <a:r>
              <a:rPr lang="en-GB" sz="1400" dirty="0">
                <a:solidFill>
                  <a:srgbClr val="000000"/>
                </a:solidFill>
              </a:rPr>
              <a:t>, A., Nath, V., Tang,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2022. </a:t>
            </a:r>
            <a:r>
              <a:rPr lang="en-GB" sz="1400" b="1" dirty="0">
                <a:solidFill>
                  <a:srgbClr val="000000"/>
                </a:solidFill>
              </a:rPr>
              <a:t>Swin UNETR: Swin Transformers for Semantic Segmentation of Brain </a:t>
            </a:r>
            <a:r>
              <a:rPr lang="en-GB" sz="1400" b="1" dirty="0" err="1">
                <a:solidFill>
                  <a:srgbClr val="000000"/>
                </a:solidFill>
              </a:rPr>
              <a:t>Tumors</a:t>
            </a:r>
            <a:r>
              <a:rPr lang="en-GB" sz="1400" b="1" dirty="0">
                <a:solidFill>
                  <a:srgbClr val="000000"/>
                </a:solidFill>
              </a:rPr>
              <a:t> in MRI Images</a:t>
            </a:r>
            <a:r>
              <a:rPr lang="en-GB" sz="1400" dirty="0">
                <a:solidFill>
                  <a:srgbClr val="000000"/>
                </a:solidFill>
              </a:rPr>
              <a:t>, arXiv:2201.01266</a:t>
            </a:r>
          </a:p>
        </p:txBody>
      </p:sp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7" y="1503350"/>
            <a:ext cx="8441206" cy="3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30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32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9" name="Gruppo 10288">
            <a:extLst>
              <a:ext uri="{FF2B5EF4-FFF2-40B4-BE49-F238E27FC236}">
                <a16:creationId xmlns:a16="http://schemas.microsoft.com/office/drawing/2014/main" id="{B55AA5D3-4CE9-9934-8C19-63921DF15159}"/>
              </a:ext>
            </a:extLst>
          </p:cNvPr>
          <p:cNvGrpSpPr/>
          <p:nvPr/>
        </p:nvGrpSpPr>
        <p:grpSpPr>
          <a:xfrm>
            <a:off x="247320" y="2515662"/>
            <a:ext cx="8649360" cy="2128160"/>
            <a:chOff x="304154" y="1703925"/>
            <a:chExt cx="8649360" cy="2128160"/>
          </a:xfrm>
        </p:grpSpPr>
        <p:grpSp>
          <p:nvGrpSpPr>
            <p:cNvPr id="10288" name="Gruppo 10287">
              <a:extLst>
                <a:ext uri="{FF2B5EF4-FFF2-40B4-BE49-F238E27FC236}">
                  <a16:creationId xmlns:a16="http://schemas.microsoft.com/office/drawing/2014/main" id="{0A87DD7B-57F0-3D26-933E-F4D56A134651}"/>
                </a:ext>
              </a:extLst>
            </p:cNvPr>
            <p:cNvGrpSpPr/>
            <p:nvPr/>
          </p:nvGrpSpPr>
          <p:grpSpPr>
            <a:xfrm>
              <a:off x="304154" y="1703925"/>
              <a:ext cx="8649360" cy="1289694"/>
              <a:chOff x="304154" y="1703925"/>
              <a:chExt cx="8649360" cy="1289694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304154" y="1703925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3261969" y="1703925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6213636" y="1703925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195559" y="349353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94AA7A-2671-CC74-0BA2-CE0BB259EC42}"/>
              </a:ext>
            </a:extLst>
          </p:cNvPr>
          <p:cNvGrpSpPr/>
          <p:nvPr/>
        </p:nvGrpSpPr>
        <p:grpSpPr>
          <a:xfrm>
            <a:off x="1564218" y="980728"/>
            <a:ext cx="6039816" cy="4957904"/>
            <a:chOff x="1564218" y="1008475"/>
            <a:chExt cx="6039816" cy="4957904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499F031-30AB-B699-3ACB-61454126FE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218" y="1008475"/>
              <a:ext cx="6039816" cy="4525275"/>
              <a:chOff x="6352" y="904765"/>
              <a:chExt cx="5620852" cy="4652020"/>
            </a:xfrm>
          </p:grpSpPr>
          <p:pic>
            <p:nvPicPr>
              <p:cNvPr id="3" name="Immagine 2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3DBE583A-9582-297B-C338-57ABE01B0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818"/>
              <a:stretch/>
            </p:blipFill>
            <p:spPr>
              <a:xfrm>
                <a:off x="6352" y="904765"/>
                <a:ext cx="5616624" cy="2380219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78E1166F-B47B-0F4C-7BA2-FF60EEC57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13"/>
              <a:stretch/>
            </p:blipFill>
            <p:spPr>
              <a:xfrm>
                <a:off x="10580" y="3284984"/>
                <a:ext cx="5616624" cy="2271801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21BB6D-4289-822A-AA90-306528FA470A}"/>
                </a:ext>
              </a:extLst>
            </p:cNvPr>
            <p:cNvSpPr txBox="1"/>
            <p:nvPr/>
          </p:nvSpPr>
          <p:spPr>
            <a:xfrm>
              <a:off x="3136326" y="5627825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Hausdorff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Distance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Reduction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4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39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09AC247-4FF1-092E-3BC0-9432520E4FEB}"/>
              </a:ext>
            </a:extLst>
          </p:cNvPr>
          <p:cNvGrpSpPr/>
          <p:nvPr/>
        </p:nvGrpSpPr>
        <p:grpSpPr>
          <a:xfrm>
            <a:off x="553851" y="1191310"/>
            <a:ext cx="4705175" cy="3490061"/>
            <a:chOff x="553851" y="1191310"/>
            <a:chExt cx="4705175" cy="349006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496EC5B-9152-7C35-517C-9A5CEDC7E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851" y="1191310"/>
              <a:ext cx="4705175" cy="3014403"/>
              <a:chOff x="467544" y="1333244"/>
              <a:chExt cx="6408712" cy="4105786"/>
            </a:xfrm>
          </p:grpSpPr>
          <p:pic>
            <p:nvPicPr>
              <p:cNvPr id="3" name="Immagine 2" descr="Immagine che contiene design&#10;&#10;Descrizione generata automaticamente con attendibilità bassa">
                <a:extLst>
                  <a:ext uri="{FF2B5EF4-FFF2-40B4-BE49-F238E27FC236}">
                    <a16:creationId xmlns:a16="http://schemas.microsoft.com/office/drawing/2014/main" id="{60C7307D-A2F0-84D1-EA75-2E855A9AC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333244"/>
                <a:ext cx="6408712" cy="4105786"/>
              </a:xfrm>
              <a:prstGeom prst="rect">
                <a:avLst/>
              </a:prstGeom>
            </p:spPr>
          </p:pic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B5188126-887D-9240-66A1-9E46568EA8B3}"/>
                  </a:ext>
                </a:extLst>
              </p:cNvPr>
              <p:cNvSpPr/>
              <p:nvPr/>
            </p:nvSpPr>
            <p:spPr bwMode="auto">
              <a:xfrm>
                <a:off x="1279365" y="4991866"/>
                <a:ext cx="4516593" cy="250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163B7F5C-38CC-C64B-6460-AC900DC17AB4}"/>
                </a:ext>
              </a:extLst>
            </p:cNvPr>
            <p:cNvSpPr txBox="1"/>
            <p:nvPr/>
          </p:nvSpPr>
          <p:spPr>
            <a:xfrm>
              <a:off x="2330374" y="431203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scale up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CFDF901-5406-816E-79E8-01C092A23744}"/>
              </a:ext>
            </a:extLst>
          </p:cNvPr>
          <p:cNvGrpSpPr/>
          <p:nvPr/>
        </p:nvGrpSpPr>
        <p:grpSpPr>
          <a:xfrm>
            <a:off x="4705425" y="2711450"/>
            <a:ext cx="4438575" cy="3222639"/>
            <a:chOff x="4705425" y="2711450"/>
            <a:chExt cx="4438575" cy="3222639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D8B9616-83E7-9C9B-33EC-1938630BCD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425" y="3429000"/>
              <a:ext cx="4438575" cy="2505089"/>
              <a:chOff x="5572125" y="2092722"/>
              <a:chExt cx="3602455" cy="2033191"/>
            </a:xfrm>
          </p:grpSpPr>
          <p:pic>
            <p:nvPicPr>
              <p:cNvPr id="7" name="Elemento grafico 6" descr="Documento con riempimento a tinta unita">
                <a:extLst>
                  <a:ext uri="{FF2B5EF4-FFF2-40B4-BE49-F238E27FC236}">
                    <a16:creationId xmlns:a16="http://schemas.microsoft.com/office/drawing/2014/main" id="{61B101C1-FF68-32F8-25F5-4EEE90D1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72125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8" name="Elemento grafico 7" descr="Documento con riempimento a tinta unita">
                <a:extLst>
                  <a:ext uri="{FF2B5EF4-FFF2-40B4-BE49-F238E27FC236}">
                    <a16:creationId xmlns:a16="http://schemas.microsoft.com/office/drawing/2014/main" id="{DCF0C494-04D7-4C1D-CB3A-DBDD69B38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83716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0" name="Elemento grafico 9" descr="Documento con riempimento a tinta unita">
                <a:extLst>
                  <a:ext uri="{FF2B5EF4-FFF2-40B4-BE49-F238E27FC236}">
                    <a16:creationId xmlns:a16="http://schemas.microsoft.com/office/drawing/2014/main" id="{489F2764-1CCF-B321-2308-E1941383D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76925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1" name="Elemento grafico 10" descr="Documento con riempimento a tinta unita">
                <a:extLst>
                  <a:ext uri="{FF2B5EF4-FFF2-40B4-BE49-F238E27FC236}">
                    <a16:creationId xmlns:a16="http://schemas.microsoft.com/office/drawing/2014/main" id="{3521622E-484A-74DD-6FFB-809C5D4A8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88683" y="2773363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2" name="Elemento grafico 21" descr="Documento con riempimento a tinta unita">
                <a:extLst>
                  <a:ext uri="{FF2B5EF4-FFF2-40B4-BE49-F238E27FC236}">
                    <a16:creationId xmlns:a16="http://schemas.microsoft.com/office/drawing/2014/main" id="{D39DDC10-4AC9-CF83-15A5-361A92A6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05472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3" name="Elemento grafico 22" descr="Documento con riempimento a tinta unita">
                <a:extLst>
                  <a:ext uri="{FF2B5EF4-FFF2-40B4-BE49-F238E27FC236}">
                    <a16:creationId xmlns:a16="http://schemas.microsoft.com/office/drawing/2014/main" id="{EDA4EBE8-7BE3-68E9-BF62-F5469BBB5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7063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4" name="Elemento grafico 23" descr="Documento con riempimento a tinta unita">
                <a:extLst>
                  <a:ext uri="{FF2B5EF4-FFF2-40B4-BE49-F238E27FC236}">
                    <a16:creationId xmlns:a16="http://schemas.microsoft.com/office/drawing/2014/main" id="{81C9EEF4-1B70-3F5B-95F7-AB92DC417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10272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5" name="Elemento grafico 24" descr="Documento con riempimento a tinta unita">
                <a:extLst>
                  <a:ext uri="{FF2B5EF4-FFF2-40B4-BE49-F238E27FC236}">
                    <a16:creationId xmlns:a16="http://schemas.microsoft.com/office/drawing/2014/main" id="{E3A2AA0D-9E09-BA81-1A74-44B8E401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22030" y="2773363"/>
                <a:ext cx="1352550" cy="1352550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3152E22-820A-C4F8-A3F7-A303DE04A294}"/>
                </a:ext>
              </a:extLst>
            </p:cNvPr>
            <p:cNvSpPr txBox="1"/>
            <p:nvPr/>
          </p:nvSpPr>
          <p:spPr>
            <a:xfrm>
              <a:off x="5824446" y="2711450"/>
              <a:ext cx="185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use more data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44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pic>
        <p:nvPicPr>
          <p:cNvPr id="28" name="Immagine 27" descr="Immagine che contiene Gatti di taglia piccola e media, gatto domestico, Felidae, gatto&#10;&#10;Descrizione generata automaticamente">
            <a:extLst>
              <a:ext uri="{FF2B5EF4-FFF2-40B4-BE49-F238E27FC236}">
                <a16:creationId xmlns:a16="http://schemas.microsoft.com/office/drawing/2014/main" id="{49E419A8-B0A1-E6D3-1595-45139079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75" y="1412776"/>
            <a:ext cx="4627049" cy="37016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E9A52F-459E-DD41-9175-FFA8D1861040}"/>
              </a:ext>
            </a:extLst>
          </p:cNvPr>
          <p:cNvSpPr txBox="1"/>
          <p:nvPr/>
        </p:nvSpPr>
        <p:spPr>
          <a:xfrm>
            <a:off x="1072952" y="5337706"/>
            <a:ext cx="738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Kirillov, A., </a:t>
            </a:r>
            <a:r>
              <a:rPr lang="en-GB" sz="1400" dirty="0" err="1">
                <a:solidFill>
                  <a:srgbClr val="000000"/>
                </a:solidFill>
              </a:rPr>
              <a:t>Mintun</a:t>
            </a:r>
            <a:r>
              <a:rPr lang="en-GB" sz="1400" dirty="0">
                <a:solidFill>
                  <a:srgbClr val="000000"/>
                </a:solidFill>
              </a:rPr>
              <a:t>, E., Ravi, N.</a:t>
            </a:r>
            <a:r>
              <a:rPr lang="en-GB" sz="1400" i="1" dirty="0">
                <a:solidFill>
                  <a:srgbClr val="000000"/>
                </a:solidFill>
              </a:rPr>
              <a:t> et al., </a:t>
            </a:r>
            <a:r>
              <a:rPr lang="en-GB" sz="1400" dirty="0">
                <a:solidFill>
                  <a:srgbClr val="000000"/>
                </a:solidFill>
              </a:rPr>
              <a:t>2023. </a:t>
            </a:r>
            <a:r>
              <a:rPr lang="en-GB" sz="1400" b="1" dirty="0">
                <a:solidFill>
                  <a:srgbClr val="000000"/>
                </a:solidFill>
              </a:rPr>
              <a:t>Segment Anything</a:t>
            </a:r>
            <a:r>
              <a:rPr lang="en-GB" sz="1400" dirty="0">
                <a:solidFill>
                  <a:srgbClr val="000000"/>
                </a:solidFill>
              </a:rPr>
              <a:t>, arXiv:2304.02643</a:t>
            </a:r>
          </a:p>
        </p:txBody>
      </p:sp>
    </p:spTree>
    <p:extLst>
      <p:ext uri="{BB962C8B-B14F-4D97-AF65-F5344CB8AC3E}">
        <p14:creationId xmlns:p14="http://schemas.microsoft.com/office/powerpoint/2010/main" val="639005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45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22" name="Immagine 21" descr="Immagine che contiene testo, grafica, diagramma, Elementi grafici&#10;&#10;Descrizione generata automaticamente">
            <a:extLst>
              <a:ext uri="{FF2B5EF4-FFF2-40B4-BE49-F238E27FC236}">
                <a16:creationId xmlns:a16="http://schemas.microsoft.com/office/drawing/2014/main" id="{93DBD6ED-F1C6-40CB-EDEE-65F80F57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1222821"/>
            <a:ext cx="6453552" cy="37183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616B9-C8FE-3631-01B6-67A216F4047A}"/>
              </a:ext>
            </a:extLst>
          </p:cNvPr>
          <p:cNvSpPr txBox="1"/>
          <p:nvPr/>
        </p:nvSpPr>
        <p:spPr>
          <a:xfrm>
            <a:off x="2496149" y="621142"/>
            <a:ext cx="42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000000"/>
                </a:solidFill>
              </a:rPr>
              <a:t>Fully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Convolutional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Neural</a:t>
            </a:r>
            <a:r>
              <a:rPr lang="it-IT" sz="2000" dirty="0">
                <a:solidFill>
                  <a:srgbClr val="000000"/>
                </a:solidFill>
              </a:rPr>
              <a:t> Network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634281-3C8B-5346-A457-DB0AE3AC017B}"/>
              </a:ext>
            </a:extLst>
          </p:cNvPr>
          <p:cNvSpPr txBox="1"/>
          <p:nvPr/>
        </p:nvSpPr>
        <p:spPr>
          <a:xfrm>
            <a:off x="879376" y="5160401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Long,J</a:t>
            </a:r>
            <a:r>
              <a:rPr lang="en-GB" sz="1400" dirty="0">
                <a:solidFill>
                  <a:srgbClr val="000000"/>
                </a:solidFill>
              </a:rPr>
              <a:t>., </a:t>
            </a:r>
            <a:r>
              <a:rPr lang="en-GB" sz="1400" dirty="0" err="1">
                <a:solidFill>
                  <a:srgbClr val="000000"/>
                </a:solidFill>
              </a:rPr>
              <a:t>Shelhamer</a:t>
            </a:r>
            <a:r>
              <a:rPr lang="en-GB" sz="1400" dirty="0">
                <a:solidFill>
                  <a:srgbClr val="000000"/>
                </a:solidFill>
              </a:rPr>
              <a:t>, E., Darrel, T., 2015. </a:t>
            </a:r>
            <a:r>
              <a:rPr lang="en-GB" sz="1400" b="1" dirty="0">
                <a:solidFill>
                  <a:srgbClr val="000000"/>
                </a:solidFill>
              </a:rPr>
              <a:t>Fully Convolutional Networks for Semantic Segmentation</a:t>
            </a:r>
            <a:r>
              <a:rPr lang="en-GB" sz="1400" dirty="0">
                <a:solidFill>
                  <a:srgbClr val="000000"/>
                </a:solidFill>
              </a:rPr>
              <a:t>, arXiv:1411.4038</a:t>
            </a:r>
          </a:p>
        </p:txBody>
      </p: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949402-DE72-955E-2D38-A96F9EA859D1}"/>
              </a:ext>
            </a:extLst>
          </p:cNvPr>
          <p:cNvGrpSpPr/>
          <p:nvPr/>
        </p:nvGrpSpPr>
        <p:grpSpPr>
          <a:xfrm>
            <a:off x="395625" y="2060848"/>
            <a:ext cx="8352749" cy="3610609"/>
            <a:chOff x="395625" y="2060848"/>
            <a:chExt cx="8352749" cy="3610609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395625" y="2060848"/>
              <a:ext cx="3638481" cy="2449838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053" y="2060848"/>
              <a:ext cx="3627321" cy="2421933"/>
            </a:xfrm>
            <a:prstGeom prst="rect">
              <a:avLst/>
            </a:prstGeom>
          </p:spPr>
        </p:pic>
        <p:pic>
          <p:nvPicPr>
            <p:cNvPr id="4" name="Immagine 3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5D29B017-348C-EB8B-A288-B7964223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708" y="3751137"/>
              <a:ext cx="1882584" cy="192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4715</TotalTime>
  <Words>3130</Words>
  <Application>Microsoft Office PowerPoint</Application>
  <PresentationFormat>Presentazione su schermo (4:3)</PresentationFormat>
  <Paragraphs>425</Paragraphs>
  <Slides>45</Slides>
  <Notes>40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47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SwinUNETR Transformer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Ablation Studies</vt:lpstr>
      <vt:lpstr>Ablation Studies</vt:lpstr>
      <vt:lpstr>Ablation Studies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Future Work</vt:lpstr>
      <vt:lpstr>Future Work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113</cp:revision>
  <dcterms:created xsi:type="dcterms:W3CDTF">2006-11-20T16:13:10Z</dcterms:created>
  <dcterms:modified xsi:type="dcterms:W3CDTF">2023-05-19T14:51:50Z</dcterms:modified>
  <cp:category/>
</cp:coreProperties>
</file>